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rfisher@hawaii.edu" TargetMode="External"/><Relationship Id="rId3" Type="http://schemas.openxmlformats.org/officeDocument/2006/relationships/hyperlink" Target="mailto:kc629@hawaii.edu" TargetMode="External"/><Relationship Id="rId4" Type="http://schemas.openxmlformats.org/officeDocument/2006/relationships/hyperlink" Target="mailto:mbutler@hawaii.edu" TargetMode="External"/><Relationship Id="rId5" Type="http://schemas.openxmlformats.org/officeDocument/2006/relationships/hyperlink" Target="http://butlerlab.org" TargetMode="External"/><Relationship Id="rId6" Type="http://schemas.openxmlformats.org/officeDocument/2006/relationships/image" Target="../media/image1.jpe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6.jpeg"/><Relationship Id="rId4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7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7.jpeg"/><Relationship Id="rId4" Type="http://schemas.openxmlformats.org/officeDocument/2006/relationships/image" Target="../media/image9.jpe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7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Relationship Id="rId3" Type="http://schemas.openxmlformats.org/officeDocument/2006/relationships/hyperlink" Target="https://doi.org/10.1016/j.ympev.2022.107618" TargetMode="External"/><Relationship Id="rId4" Type="http://schemas.openxmlformats.org/officeDocument/2006/relationships/hyperlink" Target="http://earth.google.com/web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6.jpeg"/><Relationship Id="rId4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"/>
          <p:cNvSpPr/>
          <p:nvPr/>
        </p:nvSpPr>
        <p:spPr>
          <a:xfrm>
            <a:off x="-411422" y="-89406"/>
            <a:ext cx="9966844" cy="5322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7AC519">
              <a:alpha val="35946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02370D"/>
                </a:solidFill>
              </a:defRPr>
            </a:pPr>
          </a:p>
        </p:txBody>
      </p:sp>
      <p:sp>
        <p:nvSpPr>
          <p:cNvPr id="110" name="Shape"/>
          <p:cNvSpPr/>
          <p:nvPr/>
        </p:nvSpPr>
        <p:spPr>
          <a:xfrm>
            <a:off x="150068" y="136516"/>
            <a:ext cx="8843864" cy="325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48B205">
              <a:alpha val="40495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02370D"/>
                </a:solidFill>
              </a:defRPr>
            </a:pPr>
          </a:p>
        </p:txBody>
      </p:sp>
      <p:sp>
        <p:nvSpPr>
          <p:cNvPr id="111" name="Google Shape;54;p13"/>
          <p:cNvSpPr txBox="1"/>
          <p:nvPr>
            <p:ph type="ctrTitle"/>
          </p:nvPr>
        </p:nvSpPr>
        <p:spPr>
          <a:xfrm>
            <a:off x="251402" y="-560733"/>
            <a:ext cx="8641196" cy="2052600"/>
          </a:xfrm>
          <a:prstGeom prst="rect">
            <a:avLst/>
          </a:prstGeom>
        </p:spPr>
        <p:txBody>
          <a:bodyPr/>
          <a:lstStyle/>
          <a:p>
            <a:pPr>
              <a:defRPr b="1" sz="3700">
                <a:solidFill>
                  <a:srgbClr val="0D0760"/>
                </a:solidFill>
              </a:defRPr>
            </a:pPr>
            <a:r>
              <a:t>Will the True </a:t>
            </a:r>
            <a:r>
              <a:rPr i="1"/>
              <a:t>Oreophryne</a:t>
            </a:r>
            <a:r>
              <a:t> Stand Up?</a:t>
            </a:r>
          </a:p>
        </p:txBody>
      </p:sp>
      <p:sp>
        <p:nvSpPr>
          <p:cNvPr id="112" name="Google Shape;55;p13"/>
          <p:cNvSpPr txBox="1"/>
          <p:nvPr>
            <p:ph type="subTitle" sz="half" idx="1"/>
          </p:nvPr>
        </p:nvSpPr>
        <p:spPr>
          <a:xfrm>
            <a:off x="426638" y="3488892"/>
            <a:ext cx="7252349" cy="1495073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defRPr sz="1700">
                <a:solidFill>
                  <a:srgbClr val="0D0760"/>
                </a:solidFill>
              </a:defRPr>
            </a:pPr>
            <a:r>
              <a:rPr b="1"/>
              <a:t>Allison Fisher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arfisher@hawaii.edu</a:t>
            </a:r>
            <a:endParaRPr b="1"/>
          </a:p>
          <a:p>
            <a:pPr marL="0" indent="0" defTabSz="777240">
              <a:defRPr sz="1700">
                <a:solidFill>
                  <a:srgbClr val="0D0760"/>
                </a:solidFill>
              </a:defRPr>
            </a:pPr>
            <a:r>
              <a:t>Ke Cao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kc629@hawaii.edu</a:t>
            </a:r>
          </a:p>
          <a:p>
            <a:pPr marL="0" indent="0" defTabSz="777240">
              <a:defRPr sz="1700">
                <a:solidFill>
                  <a:srgbClr val="0D0760"/>
                </a:solidFill>
              </a:defRPr>
            </a:pPr>
            <a:r>
              <a:t>Marguerite Butler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mbutler@hawaii.edu</a:t>
            </a:r>
          </a:p>
          <a:p>
            <a:pPr marL="0" indent="0" defTabSz="777240">
              <a:defRPr sz="1700">
                <a:solidFill>
                  <a:srgbClr val="0D0760"/>
                </a:solidFill>
              </a:defRPr>
            </a:pPr>
            <a:r>
              <a:t>Butler Lab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butlerlab.org</a:t>
            </a:r>
          </a:p>
          <a:p>
            <a:pPr marL="0" indent="0" defTabSz="777240">
              <a:defRPr sz="1700">
                <a:solidFill>
                  <a:srgbClr val="0D0760"/>
                </a:solidFill>
              </a:defRPr>
            </a:pPr>
            <a:r>
              <a:t>University of Hawaii at Manoa</a:t>
            </a:r>
          </a:p>
        </p:txBody>
      </p:sp>
      <p:sp>
        <p:nvSpPr>
          <p:cNvPr id="113" name="Taxonomic resolution of the paraphyletic Oreophryne and strong evidence for independent evolution of arboreality in Asterophryinae frogs"/>
          <p:cNvSpPr txBox="1"/>
          <p:nvPr/>
        </p:nvSpPr>
        <p:spPr>
          <a:xfrm>
            <a:off x="872979" y="1491384"/>
            <a:ext cx="7398042" cy="86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2000">
                <a:solidFill>
                  <a:srgbClr val="0D0760"/>
                </a:solidFill>
              </a:defRPr>
            </a:pPr>
            <a:r>
              <a:t>Taxonomic resolution of the paraphyletic </a:t>
            </a:r>
            <a:r>
              <a:rPr i="1"/>
              <a:t>Oreophryne</a:t>
            </a:r>
            <a:r>
              <a:t> and strong evidence for independent evolution of arboreality in Asterophryinae frogs</a:t>
            </a:r>
          </a:p>
        </p:txBody>
      </p:sp>
      <p:pic>
        <p:nvPicPr>
          <p:cNvPr id="114" name="i6kdgJ8Yddx65Tj6r5cguO4tTAh2exGEjswH4f0CUpVRQ0DxsCIfBcD3GRu4iRqGSzaOxMZCfdDR1A7FoGvqAtqeXN0wm2cS2rbXClWhmTO2QLdre5zeq-6ESJ-ECRuh0H3lx6c-b_KN7xDxiouFzQ.jpg" descr="i6kdgJ8Yddx65Tj6r5cguO4tTAh2exGEjswH4f0CUpVRQ0DxsCIfBcD3GRu4iRqGSzaOxMZCfdDR1A7FoGvqAtqeXN0wm2cS2rbXClWhmTO2QLdre5zeq-6ESJ-ECRuh0H3lx6c-b_KN7xDxiouFzQ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80957" y="3651633"/>
            <a:ext cx="1169607" cy="1169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oogle Shape;140;p20" descr="Google Shape;140;p2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553" y="1247164"/>
            <a:ext cx="3772954" cy="2514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Google Shape;141;p20" descr="Google Shape;141;p2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H="1">
            <a:off x="5530493" y="1681794"/>
            <a:ext cx="2670519" cy="1779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22-12-29 at 10.45.25 PM.png" descr="Screen Shot 2022-12-29 at 10.45.25 PM.png"/>
          <p:cNvPicPr>
            <a:picLocks noChangeAspect="1"/>
          </p:cNvPicPr>
          <p:nvPr/>
        </p:nvPicPr>
        <p:blipFill>
          <a:blip r:embed="rId2">
            <a:extLst/>
          </a:blip>
          <a:srcRect l="0" t="3174" r="0" b="0"/>
          <a:stretch>
            <a:fillRect/>
          </a:stretch>
        </p:blipFill>
        <p:spPr>
          <a:xfrm>
            <a:off x="2888921" y="1026097"/>
            <a:ext cx="5371445" cy="3625686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MYA"/>
          <p:cNvSpPr txBox="1"/>
          <p:nvPr/>
        </p:nvSpPr>
        <p:spPr>
          <a:xfrm>
            <a:off x="3365019" y="4558297"/>
            <a:ext cx="38479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MYA</a:t>
            </a:r>
          </a:p>
        </p:txBody>
      </p:sp>
      <p:sp>
        <p:nvSpPr>
          <p:cNvPr id="235" name="Google Shape;148;p21"/>
          <p:cNvSpPr txBox="1"/>
          <p:nvPr/>
        </p:nvSpPr>
        <p:spPr>
          <a:xfrm>
            <a:off x="2455758" y="60118"/>
            <a:ext cx="5722529" cy="783726"/>
          </a:xfrm>
          <a:prstGeom prst="rect">
            <a:avLst/>
          </a:prstGeom>
          <a:solidFill>
            <a:srgbClr val="C4E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100"/>
            </a:pPr>
            <a:r>
              <a:rPr b="1"/>
              <a:t>Clade A is the true </a:t>
            </a:r>
            <a:r>
              <a:rPr b="1" i="1"/>
              <a:t>Oreophryne.</a:t>
            </a:r>
            <a:endParaRPr b="1" i="1"/>
          </a:p>
          <a:p>
            <a:pPr>
              <a:defRPr sz="2100"/>
            </a:pPr>
            <a:r>
              <a:rPr b="1"/>
              <a:t>Thus, </a:t>
            </a:r>
            <a:r>
              <a:rPr b="1" i="1"/>
              <a:t>Oreophryne </a:t>
            </a:r>
            <a:r>
              <a:rPr b="1"/>
              <a:t>is the most basal genus.</a:t>
            </a:r>
          </a:p>
        </p:txBody>
      </p:sp>
      <p:pic>
        <p:nvPicPr>
          <p:cNvPr id="236" name="FullTreeOreoHighlightedSupp-1.jpg" descr="FullTreeOreoHighlightedSupp-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50" y="0"/>
            <a:ext cx="20574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Line"/>
          <p:cNvSpPr/>
          <p:nvPr/>
        </p:nvSpPr>
        <p:spPr>
          <a:xfrm flipV="1">
            <a:off x="1662553" y="4151579"/>
            <a:ext cx="1142777" cy="848164"/>
          </a:xfrm>
          <a:prstGeom prst="line">
            <a:avLst/>
          </a:prstGeom>
          <a:ln w="12700">
            <a:solidFill>
              <a:srgbClr val="D931DD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38" name="Line"/>
          <p:cNvSpPr/>
          <p:nvPr/>
        </p:nvSpPr>
        <p:spPr>
          <a:xfrm flipV="1">
            <a:off x="1649624" y="1143173"/>
            <a:ext cx="1374017" cy="3143732"/>
          </a:xfrm>
          <a:prstGeom prst="line">
            <a:avLst/>
          </a:prstGeom>
          <a:ln w="12700">
            <a:solidFill>
              <a:srgbClr val="D931DD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39" name="Google Shape;137;p20"/>
          <p:cNvSpPr txBox="1"/>
          <p:nvPr/>
        </p:nvSpPr>
        <p:spPr>
          <a:xfrm>
            <a:off x="1623378" y="2862840"/>
            <a:ext cx="449101" cy="51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300">
                <a:solidFill>
                  <a:srgbClr val="E06666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40" name="Google Shape;136;p20"/>
          <p:cNvSpPr txBox="1"/>
          <p:nvPr/>
        </p:nvSpPr>
        <p:spPr>
          <a:xfrm>
            <a:off x="1623378" y="4308714"/>
            <a:ext cx="449101" cy="54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6AA84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41" name="Bayesian Inference (BEAST2)"/>
          <p:cNvSpPr txBox="1"/>
          <p:nvPr/>
        </p:nvSpPr>
        <p:spPr>
          <a:xfrm>
            <a:off x="72956" y="33488"/>
            <a:ext cx="1275181" cy="25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pPr/>
            <a:r>
              <a:t>Bayesian Inference (BEAST2)</a:t>
            </a:r>
          </a:p>
        </p:txBody>
      </p:sp>
      <p:sp>
        <p:nvSpPr>
          <p:cNvPr id="242" name="Posterior Probability"/>
          <p:cNvSpPr txBox="1"/>
          <p:nvPr/>
        </p:nvSpPr>
        <p:spPr>
          <a:xfrm>
            <a:off x="7300453" y="4554516"/>
            <a:ext cx="962244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Posterior Probability  </a:t>
            </a:r>
          </a:p>
        </p:txBody>
      </p:sp>
      <p:sp>
        <p:nvSpPr>
          <p:cNvPr id="243" name="&gt;0.9…"/>
          <p:cNvSpPr txBox="1"/>
          <p:nvPr/>
        </p:nvSpPr>
        <p:spPr>
          <a:xfrm>
            <a:off x="8444817" y="4554516"/>
            <a:ext cx="363700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&gt;0.9</a:t>
            </a:r>
          </a:p>
          <a:p>
            <a:pPr/>
            <a:r>
              <a:t>&gt;0.7</a:t>
            </a:r>
          </a:p>
        </p:txBody>
      </p:sp>
      <p:sp>
        <p:nvSpPr>
          <p:cNvPr id="244" name="Circle"/>
          <p:cNvSpPr/>
          <p:nvPr/>
        </p:nvSpPr>
        <p:spPr>
          <a:xfrm>
            <a:off x="8295672" y="4596820"/>
            <a:ext cx="120339" cy="1203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5" name="Circle"/>
          <p:cNvSpPr/>
          <p:nvPr/>
        </p:nvSpPr>
        <p:spPr>
          <a:xfrm>
            <a:off x="8295672" y="4792457"/>
            <a:ext cx="120339" cy="12033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6" name="Circle"/>
          <p:cNvSpPr/>
          <p:nvPr/>
        </p:nvSpPr>
        <p:spPr>
          <a:xfrm>
            <a:off x="6463353" y="10092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7" name="Circle"/>
          <p:cNvSpPr/>
          <p:nvPr/>
        </p:nvSpPr>
        <p:spPr>
          <a:xfrm>
            <a:off x="6082353" y="13394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8" name="Circle"/>
          <p:cNvSpPr/>
          <p:nvPr/>
        </p:nvSpPr>
        <p:spPr>
          <a:xfrm>
            <a:off x="5396553" y="15045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49" name="Circle"/>
          <p:cNvSpPr/>
          <p:nvPr/>
        </p:nvSpPr>
        <p:spPr>
          <a:xfrm>
            <a:off x="6539553" y="14156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0" name="Circle"/>
          <p:cNvSpPr/>
          <p:nvPr/>
        </p:nvSpPr>
        <p:spPr>
          <a:xfrm>
            <a:off x="6323653" y="14918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1" name="Circle"/>
          <p:cNvSpPr/>
          <p:nvPr/>
        </p:nvSpPr>
        <p:spPr>
          <a:xfrm>
            <a:off x="6488753" y="18220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2" name="Circle"/>
          <p:cNvSpPr/>
          <p:nvPr/>
        </p:nvSpPr>
        <p:spPr>
          <a:xfrm>
            <a:off x="6425253" y="18982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3" name="Circle"/>
          <p:cNvSpPr/>
          <p:nvPr/>
        </p:nvSpPr>
        <p:spPr>
          <a:xfrm>
            <a:off x="6209353" y="19871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4" name="Circle"/>
          <p:cNvSpPr/>
          <p:nvPr/>
        </p:nvSpPr>
        <p:spPr>
          <a:xfrm>
            <a:off x="5599753" y="21014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5" name="Circle"/>
          <p:cNvSpPr/>
          <p:nvPr/>
        </p:nvSpPr>
        <p:spPr>
          <a:xfrm>
            <a:off x="6323653" y="22157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6" name="Circle"/>
          <p:cNvSpPr/>
          <p:nvPr/>
        </p:nvSpPr>
        <p:spPr>
          <a:xfrm>
            <a:off x="5282253" y="22411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7" name="Circle"/>
          <p:cNvSpPr/>
          <p:nvPr/>
        </p:nvSpPr>
        <p:spPr>
          <a:xfrm>
            <a:off x="4710753" y="21776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8" name="Circle"/>
          <p:cNvSpPr/>
          <p:nvPr/>
        </p:nvSpPr>
        <p:spPr>
          <a:xfrm>
            <a:off x="4329753" y="23808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59" name="Circle"/>
          <p:cNvSpPr/>
          <p:nvPr/>
        </p:nvSpPr>
        <p:spPr>
          <a:xfrm>
            <a:off x="3378643" y="3073468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0" name="Circle"/>
          <p:cNvSpPr/>
          <p:nvPr/>
        </p:nvSpPr>
        <p:spPr>
          <a:xfrm>
            <a:off x="3956474" y="33323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1" name="Circle"/>
          <p:cNvSpPr/>
          <p:nvPr/>
        </p:nvSpPr>
        <p:spPr>
          <a:xfrm>
            <a:off x="4870874" y="30783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2" name="Circle"/>
          <p:cNvSpPr/>
          <p:nvPr/>
        </p:nvSpPr>
        <p:spPr>
          <a:xfrm>
            <a:off x="5378874" y="29894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3" name="Circle"/>
          <p:cNvSpPr/>
          <p:nvPr/>
        </p:nvSpPr>
        <p:spPr>
          <a:xfrm>
            <a:off x="5747174" y="29005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4" name="Circle"/>
          <p:cNvSpPr/>
          <p:nvPr/>
        </p:nvSpPr>
        <p:spPr>
          <a:xfrm>
            <a:off x="6039274" y="28243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5" name="Circle"/>
          <p:cNvSpPr/>
          <p:nvPr/>
        </p:nvSpPr>
        <p:spPr>
          <a:xfrm>
            <a:off x="6674274" y="34085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6" name="Circle"/>
          <p:cNvSpPr/>
          <p:nvPr/>
        </p:nvSpPr>
        <p:spPr>
          <a:xfrm>
            <a:off x="5747174" y="3500077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7" name="Circle"/>
          <p:cNvSpPr/>
          <p:nvPr/>
        </p:nvSpPr>
        <p:spPr>
          <a:xfrm>
            <a:off x="4723453" y="3595207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8" name="Circle"/>
          <p:cNvSpPr/>
          <p:nvPr/>
        </p:nvSpPr>
        <p:spPr>
          <a:xfrm>
            <a:off x="6425253" y="3837032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69" name="Circle"/>
          <p:cNvSpPr/>
          <p:nvPr/>
        </p:nvSpPr>
        <p:spPr>
          <a:xfrm>
            <a:off x="4774253" y="390844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0" name="Circle"/>
          <p:cNvSpPr/>
          <p:nvPr/>
        </p:nvSpPr>
        <p:spPr>
          <a:xfrm>
            <a:off x="4908974" y="1872856"/>
            <a:ext cx="69538" cy="69539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1" name="Arrow"/>
          <p:cNvSpPr/>
          <p:nvPr/>
        </p:nvSpPr>
        <p:spPr>
          <a:xfrm flipH="1">
            <a:off x="8221304" y="3347254"/>
            <a:ext cx="810726" cy="375184"/>
          </a:xfrm>
          <a:prstGeom prst="rightArrow">
            <a:avLst>
              <a:gd name="adj1" fmla="val 30591"/>
              <a:gd name="adj2" fmla="val 8272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72" name="Type"/>
          <p:cNvSpPr txBox="1"/>
          <p:nvPr/>
        </p:nvSpPr>
        <p:spPr>
          <a:xfrm>
            <a:off x="8609514" y="3139907"/>
            <a:ext cx="44910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Type</a:t>
            </a:r>
          </a:p>
        </p:txBody>
      </p:sp>
      <p:pic>
        <p:nvPicPr>
          <p:cNvPr id="273" name="Screen Shot 2022-12-30 at 11.02.21 PM.png" descr="Screen Shot 2022-12-30 at 11.02.2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7739" y="3344995"/>
            <a:ext cx="1290588" cy="94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 Shot 2022-12-30 at 11.02.21 PM.png" descr="Screen Shot 2022-12-30 at 11.02.2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7739" y="3446595"/>
            <a:ext cx="1290588" cy="94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FullTreeOreoHighlightedSupp-1.jpg" descr="FullTreeOreoHighlightedSupp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50" y="0"/>
            <a:ext cx="20574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Google Shape;137;p20"/>
          <p:cNvSpPr txBox="1"/>
          <p:nvPr/>
        </p:nvSpPr>
        <p:spPr>
          <a:xfrm>
            <a:off x="1623378" y="2862840"/>
            <a:ext cx="449101" cy="51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300">
                <a:solidFill>
                  <a:srgbClr val="E06666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78" name="Google Shape;136;p20"/>
          <p:cNvSpPr txBox="1"/>
          <p:nvPr/>
        </p:nvSpPr>
        <p:spPr>
          <a:xfrm>
            <a:off x="1623378" y="4308714"/>
            <a:ext cx="449101" cy="54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6AA84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79" name="Bayesian Inference (BEAST2)"/>
          <p:cNvSpPr txBox="1"/>
          <p:nvPr/>
        </p:nvSpPr>
        <p:spPr>
          <a:xfrm>
            <a:off x="72956" y="33488"/>
            <a:ext cx="1275181" cy="25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pPr/>
            <a:r>
              <a:t>Bayesian Inference (BEAST2)</a:t>
            </a:r>
          </a:p>
        </p:txBody>
      </p:sp>
      <p:sp>
        <p:nvSpPr>
          <p:cNvPr id="280" name="Rounded Rectangle"/>
          <p:cNvSpPr/>
          <p:nvPr/>
        </p:nvSpPr>
        <p:spPr>
          <a:xfrm>
            <a:off x="1894484" y="72619"/>
            <a:ext cx="7062720" cy="1065666"/>
          </a:xfrm>
          <a:prstGeom prst="roundRect">
            <a:avLst>
              <a:gd name="adj" fmla="val 15181"/>
            </a:avLst>
          </a:prstGeom>
          <a:solidFill>
            <a:srgbClr val="531B93">
              <a:alpha val="18957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1" name="How can we define group B?"/>
          <p:cNvSpPr txBox="1"/>
          <p:nvPr/>
        </p:nvSpPr>
        <p:spPr>
          <a:xfrm>
            <a:off x="2415506" y="371007"/>
            <a:ext cx="6020675" cy="51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700"/>
            </a:lvl1pPr>
          </a:lstStyle>
          <a:p>
            <a:pPr/>
            <a:r>
              <a:t>How can we define group B?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FullTreeOreoHighlightedSupp-1.jpg" descr="FullTreeOreoHighlightedSupp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50" y="0"/>
            <a:ext cx="20574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137;p20"/>
          <p:cNvSpPr txBox="1"/>
          <p:nvPr/>
        </p:nvSpPr>
        <p:spPr>
          <a:xfrm>
            <a:off x="1623378" y="2862840"/>
            <a:ext cx="449101" cy="51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300">
                <a:solidFill>
                  <a:srgbClr val="E06666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85" name="Google Shape;136;p20"/>
          <p:cNvSpPr txBox="1"/>
          <p:nvPr/>
        </p:nvSpPr>
        <p:spPr>
          <a:xfrm>
            <a:off x="1623378" y="4308714"/>
            <a:ext cx="449101" cy="54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6AA84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86" name="Bayesian Inference (BEAST2)"/>
          <p:cNvSpPr txBox="1"/>
          <p:nvPr/>
        </p:nvSpPr>
        <p:spPr>
          <a:xfrm>
            <a:off x="72956" y="33488"/>
            <a:ext cx="1275181" cy="25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pPr/>
            <a:r>
              <a:t>Bayesian Inference (BEAST2)</a:t>
            </a:r>
          </a:p>
        </p:txBody>
      </p:sp>
      <p:sp>
        <p:nvSpPr>
          <p:cNvPr id="287" name="Rounded Rectangle"/>
          <p:cNvSpPr/>
          <p:nvPr/>
        </p:nvSpPr>
        <p:spPr>
          <a:xfrm>
            <a:off x="1894484" y="72619"/>
            <a:ext cx="7062720" cy="1065666"/>
          </a:xfrm>
          <a:prstGeom prst="roundRect">
            <a:avLst>
              <a:gd name="adj" fmla="val 15181"/>
            </a:avLst>
          </a:prstGeom>
          <a:solidFill>
            <a:srgbClr val="531B93">
              <a:alpha val="18957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How can we define group B?"/>
          <p:cNvSpPr txBox="1"/>
          <p:nvPr/>
        </p:nvSpPr>
        <p:spPr>
          <a:xfrm>
            <a:off x="2415506" y="371007"/>
            <a:ext cx="6020675" cy="51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700"/>
            </a:lvl1pPr>
          </a:lstStyle>
          <a:p>
            <a:pPr/>
            <a:r>
              <a:t>How can we define group B?</a:t>
            </a:r>
          </a:p>
        </p:txBody>
      </p:sp>
      <p:sp>
        <p:nvSpPr>
          <p:cNvPr id="289" name="Line"/>
          <p:cNvSpPr/>
          <p:nvPr/>
        </p:nvSpPr>
        <p:spPr>
          <a:xfrm>
            <a:off x="1790659" y="3318354"/>
            <a:ext cx="1274098" cy="1"/>
          </a:xfrm>
          <a:prstGeom prst="line">
            <a:avLst/>
          </a:prstGeom>
          <a:ln w="12700">
            <a:solidFill>
              <a:srgbClr val="D931DD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90" name="Line"/>
          <p:cNvSpPr/>
          <p:nvPr/>
        </p:nvSpPr>
        <p:spPr>
          <a:xfrm flipV="1">
            <a:off x="1793743" y="1435390"/>
            <a:ext cx="1330260" cy="1330260"/>
          </a:xfrm>
          <a:prstGeom prst="line">
            <a:avLst/>
          </a:prstGeom>
          <a:ln w="12700">
            <a:solidFill>
              <a:srgbClr val="D931DD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91" name="Rounded Rectangle"/>
          <p:cNvSpPr/>
          <p:nvPr/>
        </p:nvSpPr>
        <p:spPr>
          <a:xfrm>
            <a:off x="3438065" y="1331457"/>
            <a:ext cx="5518058" cy="1065666"/>
          </a:xfrm>
          <a:prstGeom prst="roundRect">
            <a:avLst>
              <a:gd name="adj" fmla="val 17876"/>
            </a:avLst>
          </a:prstGeom>
          <a:solidFill>
            <a:srgbClr val="FFEAE7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b="1" i="1" sz="1800"/>
            </a:pPr>
          </a:p>
        </p:txBody>
      </p:sp>
      <p:sp>
        <p:nvSpPr>
          <p:cNvPr id="292" name="Introducing genus Auparoparo"/>
          <p:cNvSpPr txBox="1"/>
          <p:nvPr/>
        </p:nvSpPr>
        <p:spPr>
          <a:xfrm>
            <a:off x="3749206" y="1666906"/>
            <a:ext cx="4895776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800"/>
            </a:pPr>
            <a:r>
              <a:t>Introducing genus </a:t>
            </a:r>
            <a:r>
              <a:rPr i="1"/>
              <a:t>Auparoparo </a:t>
            </a:r>
          </a:p>
        </p:txBody>
      </p:sp>
      <p:sp>
        <p:nvSpPr>
          <p:cNvPr id="293" name="Au paroparo =“Tree frog” in local language Motu…"/>
          <p:cNvSpPr txBox="1"/>
          <p:nvPr/>
        </p:nvSpPr>
        <p:spPr>
          <a:xfrm>
            <a:off x="2997141" y="2590295"/>
            <a:ext cx="5883821" cy="717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70447" indent="-170447">
              <a:lnSpc>
                <a:spcPct val="150000"/>
              </a:lnSpc>
              <a:buSzPct val="100000"/>
              <a:buChar char="•"/>
              <a:defRPr sz="2000"/>
            </a:pPr>
            <a:r>
              <a:rPr u="sng"/>
              <a:t>Au</a:t>
            </a:r>
            <a:r>
              <a:t> </a:t>
            </a:r>
            <a:r>
              <a:rPr u="sng"/>
              <a:t>paroparo</a:t>
            </a:r>
            <a:r>
              <a:t> =“</a:t>
            </a:r>
            <a:r>
              <a:rPr u="sng"/>
              <a:t>Tree</a:t>
            </a:r>
            <a:r>
              <a:t> </a:t>
            </a:r>
            <a:r>
              <a:rPr u="sng"/>
              <a:t>frog</a:t>
            </a:r>
            <a:r>
              <a:t>” in local language Motu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b="1" sz="2000"/>
            </a:pPr>
            <a:r>
              <a:t>Second major group to evolve arboreal lifestyle</a:t>
            </a:r>
          </a:p>
        </p:txBody>
      </p:sp>
      <p:sp>
        <p:nvSpPr>
          <p:cNvPr id="294" name="Type species: penelopeia"/>
          <p:cNvSpPr txBox="1"/>
          <p:nvPr/>
        </p:nvSpPr>
        <p:spPr>
          <a:xfrm>
            <a:off x="3926498" y="4303643"/>
            <a:ext cx="1895478" cy="55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900"/>
            </a:pPr>
            <a:r>
              <a:t>Type species: </a:t>
            </a:r>
            <a:r>
              <a:rPr i="1"/>
              <a:t>penelopeia</a:t>
            </a:r>
          </a:p>
        </p:txBody>
      </p:sp>
      <p:pic>
        <p:nvPicPr>
          <p:cNvPr id="295" name="Google Shape;140;p20" descr="Google Shape;140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314" y="2270031"/>
            <a:ext cx="4450390" cy="2966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ounded Rectangle"/>
          <p:cNvSpPr/>
          <p:nvPr/>
        </p:nvSpPr>
        <p:spPr>
          <a:xfrm>
            <a:off x="138175" y="1920698"/>
            <a:ext cx="8867650" cy="1302104"/>
          </a:xfrm>
          <a:prstGeom prst="roundRect">
            <a:avLst>
              <a:gd name="adj" fmla="val 14630"/>
            </a:avLst>
          </a:prstGeom>
          <a:solidFill>
            <a:srgbClr val="FFD479">
              <a:alpha val="4497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200"/>
            </a:pPr>
          </a:p>
        </p:txBody>
      </p:sp>
      <p:sp>
        <p:nvSpPr>
          <p:cNvPr id="298" name="How does it differ from the true Oreophryne?"/>
          <p:cNvSpPr txBox="1"/>
          <p:nvPr/>
        </p:nvSpPr>
        <p:spPr>
          <a:xfrm>
            <a:off x="106164" y="2351922"/>
            <a:ext cx="8931672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b="1" sz="3200"/>
            </a:pPr>
            <a:r>
              <a:t>How does it differ from the true </a:t>
            </a:r>
            <a:r>
              <a:rPr i="1"/>
              <a:t>Oreophryne</a:t>
            </a:r>
            <a:r>
              <a:t>?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Oreophryne broadly covers PNG, New Britain, Indonesia, and the Philippines"/>
          <p:cNvSpPr txBox="1"/>
          <p:nvPr/>
        </p:nvSpPr>
        <p:spPr>
          <a:xfrm>
            <a:off x="4555860" y="266889"/>
            <a:ext cx="3966233" cy="792623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z="1800"/>
            </a:pPr>
            <a:r>
              <a:rPr i="1"/>
              <a:t>Oreophryne</a:t>
            </a:r>
            <a:r>
              <a:t> broadly covers PNG, New Britain, Indonesia, and the Philippines</a:t>
            </a:r>
          </a:p>
        </p:txBody>
      </p:sp>
      <p:grpSp>
        <p:nvGrpSpPr>
          <p:cNvPr id="304" name="Group"/>
          <p:cNvGrpSpPr/>
          <p:nvPr/>
        </p:nvGrpSpPr>
        <p:grpSpPr>
          <a:xfrm>
            <a:off x="161055" y="-249649"/>
            <a:ext cx="4475374" cy="3119426"/>
            <a:chOff x="0" y="0"/>
            <a:chExt cx="4475373" cy="3119424"/>
          </a:xfrm>
        </p:grpSpPr>
        <p:pic>
          <p:nvPicPr>
            <p:cNvPr id="301" name="OreoAmapgreen-1.jpg" descr="OreoAmapgreen-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0638" t="7400" r="10638" b="13686"/>
            <a:stretch>
              <a:fillRect/>
            </a:stretch>
          </p:blipFill>
          <p:spPr>
            <a:xfrm>
              <a:off x="0" y="253996"/>
              <a:ext cx="4339170" cy="26097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2" name="Oval"/>
            <p:cNvSpPr/>
            <p:nvPr/>
          </p:nvSpPr>
          <p:spPr>
            <a:xfrm rot="1320000">
              <a:off x="2526621" y="1728340"/>
              <a:ext cx="1810163" cy="1091786"/>
            </a:xfrm>
            <a:prstGeom prst="ellipse">
              <a:avLst/>
            </a:prstGeom>
            <a:solidFill>
              <a:srgbClr val="00F900">
                <a:alpha val="144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3" name="Oval"/>
            <p:cNvSpPr/>
            <p:nvPr/>
          </p:nvSpPr>
          <p:spPr>
            <a:xfrm rot="2820000">
              <a:off x="172625" y="381072"/>
              <a:ext cx="1396998" cy="816203"/>
            </a:xfrm>
            <a:prstGeom prst="ellipse">
              <a:avLst/>
            </a:prstGeom>
            <a:solidFill>
              <a:srgbClr val="00F900">
                <a:alpha val="144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305" name="?"/>
          <p:cNvSpPr txBox="1"/>
          <p:nvPr/>
        </p:nvSpPr>
        <p:spPr>
          <a:xfrm>
            <a:off x="1305475" y="1675981"/>
            <a:ext cx="196343" cy="38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/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"/>
          <p:cNvGrpSpPr/>
          <p:nvPr/>
        </p:nvGrpSpPr>
        <p:grpSpPr>
          <a:xfrm>
            <a:off x="95586" y="2538570"/>
            <a:ext cx="4427518" cy="2653281"/>
            <a:chOff x="0" y="0"/>
            <a:chExt cx="4427517" cy="2653279"/>
          </a:xfrm>
        </p:grpSpPr>
        <p:pic>
          <p:nvPicPr>
            <p:cNvPr id="307" name="OreoBmapred-1.jpg" descr="OreoBmapred-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0476" t="6875" r="8088" b="13024"/>
            <a:stretch>
              <a:fillRect/>
            </a:stretch>
          </p:blipFill>
          <p:spPr>
            <a:xfrm>
              <a:off x="88555" y="0"/>
              <a:ext cx="4338963" cy="2560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Oval"/>
            <p:cNvSpPr/>
            <p:nvPr/>
          </p:nvSpPr>
          <p:spPr>
            <a:xfrm rot="900000">
              <a:off x="3451454" y="2058032"/>
              <a:ext cx="751653" cy="506608"/>
            </a:xfrm>
            <a:prstGeom prst="ellipse">
              <a:avLst/>
            </a:prstGeom>
            <a:solidFill>
              <a:srgbClr val="FF2600">
                <a:alpha val="93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09" name="Oval"/>
            <p:cNvSpPr/>
            <p:nvPr/>
          </p:nvSpPr>
          <p:spPr>
            <a:xfrm rot="6180000">
              <a:off x="-37561" y="1400787"/>
              <a:ext cx="523893" cy="339627"/>
            </a:xfrm>
            <a:prstGeom prst="ellipse">
              <a:avLst/>
            </a:prstGeom>
            <a:solidFill>
              <a:srgbClr val="FF2600">
                <a:alpha val="93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311" name="Oreophryne broadly covers PNG, New Britain, Indonesia, and the Philippines"/>
          <p:cNvSpPr txBox="1"/>
          <p:nvPr/>
        </p:nvSpPr>
        <p:spPr>
          <a:xfrm>
            <a:off x="4555860" y="266889"/>
            <a:ext cx="3966233" cy="792623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z="1800"/>
            </a:pPr>
            <a:r>
              <a:rPr i="1"/>
              <a:t>Oreophryne</a:t>
            </a:r>
            <a:r>
              <a:t> broadly covers PNG, New Britain, Indonesia, and the Philippines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161055" y="-249649"/>
            <a:ext cx="4475374" cy="3119426"/>
            <a:chOff x="0" y="0"/>
            <a:chExt cx="4475373" cy="3119424"/>
          </a:xfrm>
        </p:grpSpPr>
        <p:pic>
          <p:nvPicPr>
            <p:cNvPr id="312" name="OreoAmapgreen-1.jpg" descr="OreoAmapgreen-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638" t="7400" r="10638" b="13686"/>
            <a:stretch>
              <a:fillRect/>
            </a:stretch>
          </p:blipFill>
          <p:spPr>
            <a:xfrm>
              <a:off x="0" y="253996"/>
              <a:ext cx="4339170" cy="26097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3" name="Oval"/>
            <p:cNvSpPr/>
            <p:nvPr/>
          </p:nvSpPr>
          <p:spPr>
            <a:xfrm rot="1320000">
              <a:off x="2526621" y="1728340"/>
              <a:ext cx="1810163" cy="1091786"/>
            </a:xfrm>
            <a:prstGeom prst="ellipse">
              <a:avLst/>
            </a:prstGeom>
            <a:solidFill>
              <a:srgbClr val="00F900">
                <a:alpha val="144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14" name="Oval"/>
            <p:cNvSpPr/>
            <p:nvPr/>
          </p:nvSpPr>
          <p:spPr>
            <a:xfrm rot="2820000">
              <a:off x="172625" y="381072"/>
              <a:ext cx="1396998" cy="816203"/>
            </a:xfrm>
            <a:prstGeom prst="ellipse">
              <a:avLst/>
            </a:prstGeom>
            <a:solidFill>
              <a:srgbClr val="00F900">
                <a:alpha val="144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316" name="Auparoparo is concentrated in the southeastern tip of PNG, satellite islands, and Sulawesi"/>
          <p:cNvSpPr txBox="1"/>
          <p:nvPr/>
        </p:nvSpPr>
        <p:spPr>
          <a:xfrm>
            <a:off x="4589834" y="4322914"/>
            <a:ext cx="4562445" cy="792622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i="1" sz="1800"/>
            </a:pPr>
            <a:r>
              <a:t>Auparoparo</a:t>
            </a:r>
            <a:r>
              <a:rPr i="0"/>
              <a:t> is concentrated in the southeastern tip of PNG, satellite islands, and Sulawesi</a:t>
            </a:r>
          </a:p>
        </p:txBody>
      </p:sp>
      <p:sp>
        <p:nvSpPr>
          <p:cNvPr id="317" name="?"/>
          <p:cNvSpPr txBox="1"/>
          <p:nvPr/>
        </p:nvSpPr>
        <p:spPr>
          <a:xfrm>
            <a:off x="1305475" y="1675981"/>
            <a:ext cx="196343" cy="38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/>
            </a:lvl1pPr>
          </a:lstStyle>
          <a:p>
            <a:pPr/>
            <a:r>
              <a:t>?</a:t>
            </a:r>
          </a:p>
        </p:txBody>
      </p:sp>
      <p:sp>
        <p:nvSpPr>
          <p:cNvPr id="318" name="?"/>
          <p:cNvSpPr txBox="1"/>
          <p:nvPr/>
        </p:nvSpPr>
        <p:spPr>
          <a:xfrm>
            <a:off x="1305475" y="4158389"/>
            <a:ext cx="196343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/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"/>
          <p:cNvGrpSpPr/>
          <p:nvPr/>
        </p:nvGrpSpPr>
        <p:grpSpPr>
          <a:xfrm>
            <a:off x="95586" y="2538570"/>
            <a:ext cx="4427518" cy="2653281"/>
            <a:chOff x="0" y="0"/>
            <a:chExt cx="4427517" cy="2653279"/>
          </a:xfrm>
        </p:grpSpPr>
        <p:pic>
          <p:nvPicPr>
            <p:cNvPr id="320" name="OreoBmapred-1.jpg" descr="OreoBmapred-1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0476" t="6875" r="8088" b="13024"/>
            <a:stretch>
              <a:fillRect/>
            </a:stretch>
          </p:blipFill>
          <p:spPr>
            <a:xfrm>
              <a:off x="88555" y="0"/>
              <a:ext cx="4338963" cy="2560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Oval"/>
            <p:cNvSpPr/>
            <p:nvPr/>
          </p:nvSpPr>
          <p:spPr>
            <a:xfrm rot="900000">
              <a:off x="3451454" y="2058032"/>
              <a:ext cx="751653" cy="506608"/>
            </a:xfrm>
            <a:prstGeom prst="ellipse">
              <a:avLst/>
            </a:prstGeom>
            <a:solidFill>
              <a:srgbClr val="FF2600">
                <a:alpha val="93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22" name="Oval"/>
            <p:cNvSpPr/>
            <p:nvPr/>
          </p:nvSpPr>
          <p:spPr>
            <a:xfrm rot="6180000">
              <a:off x="-37561" y="1400787"/>
              <a:ext cx="523893" cy="339627"/>
            </a:xfrm>
            <a:prstGeom prst="ellipse">
              <a:avLst/>
            </a:prstGeom>
            <a:solidFill>
              <a:srgbClr val="FF2600">
                <a:alpha val="936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324" name="Oreophryne broadly covers PNG, New Britain, Indonesia, and the Philippines"/>
          <p:cNvSpPr txBox="1"/>
          <p:nvPr/>
        </p:nvSpPr>
        <p:spPr>
          <a:xfrm>
            <a:off x="4555860" y="266889"/>
            <a:ext cx="3966233" cy="792623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z="1800"/>
            </a:pPr>
            <a:r>
              <a:rPr i="1"/>
              <a:t>Oreophryne</a:t>
            </a:r>
            <a:r>
              <a:t> broadly covers PNG, New Britain, Indonesia, and the Philippines</a:t>
            </a:r>
          </a:p>
        </p:txBody>
      </p:sp>
      <p:grpSp>
        <p:nvGrpSpPr>
          <p:cNvPr id="328" name="Group"/>
          <p:cNvGrpSpPr/>
          <p:nvPr/>
        </p:nvGrpSpPr>
        <p:grpSpPr>
          <a:xfrm>
            <a:off x="161055" y="-249649"/>
            <a:ext cx="4475374" cy="3119426"/>
            <a:chOff x="0" y="0"/>
            <a:chExt cx="4475373" cy="3119424"/>
          </a:xfrm>
        </p:grpSpPr>
        <p:pic>
          <p:nvPicPr>
            <p:cNvPr id="325" name="OreoAmapgreen-1.jpg" descr="OreoAmapgreen-1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638" t="7400" r="10638" b="13686"/>
            <a:stretch>
              <a:fillRect/>
            </a:stretch>
          </p:blipFill>
          <p:spPr>
            <a:xfrm>
              <a:off x="0" y="253996"/>
              <a:ext cx="4339170" cy="26097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Oval"/>
            <p:cNvSpPr/>
            <p:nvPr/>
          </p:nvSpPr>
          <p:spPr>
            <a:xfrm rot="1320000">
              <a:off x="2526621" y="1728340"/>
              <a:ext cx="1810163" cy="1091786"/>
            </a:xfrm>
            <a:prstGeom prst="ellipse">
              <a:avLst/>
            </a:prstGeom>
            <a:solidFill>
              <a:srgbClr val="00F900">
                <a:alpha val="144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27" name="Oval"/>
            <p:cNvSpPr/>
            <p:nvPr/>
          </p:nvSpPr>
          <p:spPr>
            <a:xfrm rot="2820000">
              <a:off x="172625" y="381072"/>
              <a:ext cx="1396998" cy="816203"/>
            </a:xfrm>
            <a:prstGeom prst="ellipse">
              <a:avLst/>
            </a:prstGeom>
            <a:solidFill>
              <a:srgbClr val="00F900">
                <a:alpha val="144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329" name="Auparoparo is concentrated in the southeastern tip of PNG, satellite islands, and Sulawesi"/>
          <p:cNvSpPr txBox="1"/>
          <p:nvPr/>
        </p:nvSpPr>
        <p:spPr>
          <a:xfrm>
            <a:off x="4589834" y="4322914"/>
            <a:ext cx="4562445" cy="792622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i="1" sz="1800"/>
            </a:pPr>
            <a:r>
              <a:t>Auparoparo</a:t>
            </a:r>
            <a:r>
              <a:rPr i="0"/>
              <a:t> is concentrated in the southeastern tip of PNG, satellite islands, and Sulawesi</a:t>
            </a:r>
          </a:p>
        </p:txBody>
      </p:sp>
      <p:pic>
        <p:nvPicPr>
          <p:cNvPr id="330" name="Google Shape;155;p22" descr="Google Shape;155;p22"/>
          <p:cNvPicPr>
            <a:picLocks noChangeAspect="1"/>
          </p:cNvPicPr>
          <p:nvPr/>
        </p:nvPicPr>
        <p:blipFill>
          <a:blip r:embed="rId4">
            <a:extLst/>
          </a:blip>
          <a:srcRect l="51743" t="4677" r="15799" b="30501"/>
          <a:stretch>
            <a:fillRect/>
          </a:stretch>
        </p:blipFill>
        <p:spPr>
          <a:xfrm>
            <a:off x="6546292" y="915763"/>
            <a:ext cx="2507772" cy="3416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Google Shape;156;p22" descr="Google Shape;156;p2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86343" y="1440590"/>
            <a:ext cx="1605156" cy="1069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Google Shape;157;p22" descr="Google Shape;157;p2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7110155" y="2177491"/>
            <a:ext cx="1327832" cy="885003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But they overlap and even co-occur!"/>
          <p:cNvSpPr txBox="1"/>
          <p:nvPr/>
        </p:nvSpPr>
        <p:spPr>
          <a:xfrm>
            <a:off x="4589835" y="2373445"/>
            <a:ext cx="1889727" cy="500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/>
            </a:lvl1pPr>
          </a:lstStyle>
          <a:p>
            <a:pPr/>
            <a:r>
              <a:t>But they overlap and even co-occur!</a:t>
            </a:r>
          </a:p>
        </p:txBody>
      </p:sp>
      <p:sp>
        <p:nvSpPr>
          <p:cNvPr id="334" name="?"/>
          <p:cNvSpPr txBox="1"/>
          <p:nvPr/>
        </p:nvSpPr>
        <p:spPr>
          <a:xfrm>
            <a:off x="1305475" y="1675981"/>
            <a:ext cx="196343" cy="382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/>
            </a:lvl1pPr>
          </a:lstStyle>
          <a:p>
            <a:pPr/>
            <a:r>
              <a:t>?</a:t>
            </a:r>
          </a:p>
        </p:txBody>
      </p:sp>
      <p:sp>
        <p:nvSpPr>
          <p:cNvPr id="335" name="?"/>
          <p:cNvSpPr txBox="1"/>
          <p:nvPr/>
        </p:nvSpPr>
        <p:spPr>
          <a:xfrm>
            <a:off x="1305475" y="4158389"/>
            <a:ext cx="196343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/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ounded Rectangle"/>
          <p:cNvSpPr/>
          <p:nvPr/>
        </p:nvSpPr>
        <p:spPr>
          <a:xfrm>
            <a:off x="3399645" y="137446"/>
            <a:ext cx="2344710" cy="1321992"/>
          </a:xfrm>
          <a:prstGeom prst="roundRect">
            <a:avLst>
              <a:gd name="adj" fmla="val 14410"/>
            </a:avLst>
          </a:prstGeom>
          <a:solidFill>
            <a:srgbClr val="011993">
              <a:alpha val="2426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38" name="How do their morphologies compare?"/>
          <p:cNvSpPr txBox="1"/>
          <p:nvPr/>
        </p:nvSpPr>
        <p:spPr>
          <a:xfrm>
            <a:off x="3288653" y="406818"/>
            <a:ext cx="2566694" cy="116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000"/>
            </a:lvl1pPr>
          </a:lstStyle>
          <a:p>
            <a:pPr/>
            <a:r>
              <a:t>How do their morphologies compare?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ounded Rectangle"/>
          <p:cNvSpPr/>
          <p:nvPr/>
        </p:nvSpPr>
        <p:spPr>
          <a:xfrm>
            <a:off x="3399645" y="137446"/>
            <a:ext cx="2344710" cy="1321992"/>
          </a:xfrm>
          <a:prstGeom prst="roundRect">
            <a:avLst>
              <a:gd name="adj" fmla="val 14410"/>
            </a:avLst>
          </a:prstGeom>
          <a:solidFill>
            <a:srgbClr val="011993">
              <a:alpha val="2426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41" name="Google Shape;165;p23"/>
          <p:cNvSpPr txBox="1"/>
          <p:nvPr/>
        </p:nvSpPr>
        <p:spPr>
          <a:xfrm>
            <a:off x="1191723" y="226966"/>
            <a:ext cx="1896860" cy="478926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Oreophryne</a:t>
            </a:r>
          </a:p>
        </p:txBody>
      </p:sp>
      <p:sp>
        <p:nvSpPr>
          <p:cNvPr id="342" name="Google Shape;166;p23"/>
          <p:cNvSpPr txBox="1"/>
          <p:nvPr/>
        </p:nvSpPr>
        <p:spPr>
          <a:xfrm>
            <a:off x="6207953" y="154257"/>
            <a:ext cx="1796382" cy="47892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Auparoparo</a:t>
            </a:r>
          </a:p>
        </p:txBody>
      </p:sp>
      <p:pic>
        <p:nvPicPr>
          <p:cNvPr id="343" name="Google Shape;338;p30" descr="Google Shape;338;p30"/>
          <p:cNvPicPr>
            <a:picLocks noChangeAspect="1"/>
          </p:cNvPicPr>
          <p:nvPr/>
        </p:nvPicPr>
        <p:blipFill>
          <a:blip r:embed="rId2">
            <a:extLst/>
          </a:blip>
          <a:srcRect l="29906" t="48906" r="22438" b="9283"/>
          <a:stretch>
            <a:fillRect/>
          </a:stretch>
        </p:blipFill>
        <p:spPr>
          <a:xfrm>
            <a:off x="1109700" y="764816"/>
            <a:ext cx="2061839" cy="1233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Google Shape;348;p31" descr="Google Shape;348;p31"/>
          <p:cNvPicPr>
            <a:picLocks noChangeAspect="1"/>
          </p:cNvPicPr>
          <p:nvPr/>
        </p:nvPicPr>
        <p:blipFill>
          <a:blip r:embed="rId3">
            <a:extLst/>
          </a:blip>
          <a:srcRect l="13696" t="33246" r="21885" b="5261"/>
          <a:stretch>
            <a:fillRect/>
          </a:stretch>
        </p:blipFill>
        <p:spPr>
          <a:xfrm>
            <a:off x="6071887" y="718393"/>
            <a:ext cx="2068572" cy="134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Google Shape;335;p30" descr="Google Shape;335;p30"/>
          <p:cNvPicPr>
            <a:picLocks noChangeAspect="1"/>
          </p:cNvPicPr>
          <p:nvPr/>
        </p:nvPicPr>
        <p:blipFill>
          <a:blip r:embed="rId4">
            <a:extLst/>
          </a:blip>
          <a:srcRect l="1882" t="7360" r="17418" b="7360"/>
          <a:stretch>
            <a:fillRect/>
          </a:stretch>
        </p:blipFill>
        <p:spPr>
          <a:xfrm flipH="1">
            <a:off x="1106263" y="2057626"/>
            <a:ext cx="2068577" cy="1487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Google Shape;345;p31" descr="Google Shape;345;p31"/>
          <p:cNvPicPr>
            <a:picLocks noChangeAspect="1"/>
          </p:cNvPicPr>
          <p:nvPr/>
        </p:nvPicPr>
        <p:blipFill>
          <a:blip r:embed="rId5">
            <a:extLst/>
          </a:blip>
          <a:srcRect l="7907" t="20529" r="16526" b="9140"/>
          <a:stretch>
            <a:fillRect/>
          </a:stretch>
        </p:blipFill>
        <p:spPr>
          <a:xfrm>
            <a:off x="6073013" y="2150599"/>
            <a:ext cx="2082597" cy="1322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oreophryne_inornata.jpg" descr="oreophryne_inornata.jpg"/>
          <p:cNvPicPr>
            <a:picLocks noChangeAspect="1"/>
          </p:cNvPicPr>
          <p:nvPr/>
        </p:nvPicPr>
        <p:blipFill>
          <a:blip r:embed="rId6">
            <a:extLst/>
          </a:blip>
          <a:srcRect l="15588" t="12861" r="10609" b="19498"/>
          <a:stretch>
            <a:fillRect/>
          </a:stretch>
        </p:blipFill>
        <p:spPr>
          <a:xfrm flipH="1">
            <a:off x="1106326" y="3604436"/>
            <a:ext cx="2068334" cy="1421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oreophryne_insulana.jpg" descr="oreophryne_insulana.jpg"/>
          <p:cNvPicPr>
            <a:picLocks noChangeAspect="1"/>
          </p:cNvPicPr>
          <p:nvPr/>
        </p:nvPicPr>
        <p:blipFill>
          <a:blip r:embed="rId7">
            <a:extLst/>
          </a:blip>
          <a:srcRect l="22206" t="19517" r="13210" b="19517"/>
          <a:stretch>
            <a:fillRect/>
          </a:stretch>
        </p:blipFill>
        <p:spPr>
          <a:xfrm>
            <a:off x="6055417" y="3557801"/>
            <a:ext cx="2101334" cy="1487734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How do their morphologies compare?"/>
          <p:cNvSpPr txBox="1"/>
          <p:nvPr/>
        </p:nvSpPr>
        <p:spPr>
          <a:xfrm>
            <a:off x="3288653" y="406818"/>
            <a:ext cx="2566694" cy="116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000"/>
            </a:lvl1pPr>
          </a:lstStyle>
          <a:p>
            <a:pPr/>
            <a:r>
              <a:t>How do their morphologies compare?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ounded Rectangle"/>
          <p:cNvSpPr/>
          <p:nvPr/>
        </p:nvSpPr>
        <p:spPr>
          <a:xfrm>
            <a:off x="3399645" y="137446"/>
            <a:ext cx="2344710" cy="1321992"/>
          </a:xfrm>
          <a:prstGeom prst="roundRect">
            <a:avLst>
              <a:gd name="adj" fmla="val 14410"/>
            </a:avLst>
          </a:prstGeom>
          <a:solidFill>
            <a:srgbClr val="011993">
              <a:alpha val="2426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52" name="Google Shape;165;p23"/>
          <p:cNvSpPr txBox="1"/>
          <p:nvPr/>
        </p:nvSpPr>
        <p:spPr>
          <a:xfrm>
            <a:off x="1191723" y="226966"/>
            <a:ext cx="1896860" cy="478926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Oreophryne</a:t>
            </a:r>
          </a:p>
        </p:txBody>
      </p:sp>
      <p:sp>
        <p:nvSpPr>
          <p:cNvPr id="353" name="Google Shape;166;p23"/>
          <p:cNvSpPr txBox="1"/>
          <p:nvPr/>
        </p:nvSpPr>
        <p:spPr>
          <a:xfrm>
            <a:off x="6207953" y="154257"/>
            <a:ext cx="1796382" cy="47892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Auparoparo</a:t>
            </a:r>
          </a:p>
        </p:txBody>
      </p:sp>
      <p:pic>
        <p:nvPicPr>
          <p:cNvPr id="354" name="Google Shape;338;p30" descr="Google Shape;338;p30"/>
          <p:cNvPicPr>
            <a:picLocks noChangeAspect="1"/>
          </p:cNvPicPr>
          <p:nvPr/>
        </p:nvPicPr>
        <p:blipFill>
          <a:blip r:embed="rId2">
            <a:extLst/>
          </a:blip>
          <a:srcRect l="29906" t="48906" r="22438" b="9283"/>
          <a:stretch>
            <a:fillRect/>
          </a:stretch>
        </p:blipFill>
        <p:spPr>
          <a:xfrm>
            <a:off x="1109700" y="764816"/>
            <a:ext cx="2061839" cy="1233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Google Shape;348;p31" descr="Google Shape;348;p31"/>
          <p:cNvPicPr>
            <a:picLocks noChangeAspect="1"/>
          </p:cNvPicPr>
          <p:nvPr/>
        </p:nvPicPr>
        <p:blipFill>
          <a:blip r:embed="rId3">
            <a:extLst/>
          </a:blip>
          <a:srcRect l="13696" t="33246" r="21885" b="5261"/>
          <a:stretch>
            <a:fillRect/>
          </a:stretch>
        </p:blipFill>
        <p:spPr>
          <a:xfrm>
            <a:off x="6071887" y="718393"/>
            <a:ext cx="2068572" cy="134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Google Shape;335;p30" descr="Google Shape;335;p30"/>
          <p:cNvPicPr>
            <a:picLocks noChangeAspect="1"/>
          </p:cNvPicPr>
          <p:nvPr/>
        </p:nvPicPr>
        <p:blipFill>
          <a:blip r:embed="rId4">
            <a:extLst/>
          </a:blip>
          <a:srcRect l="1882" t="7360" r="17418" b="7360"/>
          <a:stretch>
            <a:fillRect/>
          </a:stretch>
        </p:blipFill>
        <p:spPr>
          <a:xfrm flipH="1">
            <a:off x="1106263" y="2057626"/>
            <a:ext cx="2068577" cy="1487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Google Shape;345;p31" descr="Google Shape;345;p31"/>
          <p:cNvPicPr>
            <a:picLocks noChangeAspect="1"/>
          </p:cNvPicPr>
          <p:nvPr/>
        </p:nvPicPr>
        <p:blipFill>
          <a:blip r:embed="rId5">
            <a:extLst/>
          </a:blip>
          <a:srcRect l="7907" t="20529" r="16526" b="9140"/>
          <a:stretch>
            <a:fillRect/>
          </a:stretch>
        </p:blipFill>
        <p:spPr>
          <a:xfrm>
            <a:off x="6073013" y="2150599"/>
            <a:ext cx="2082597" cy="1322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oreophryne_inornata.jpg" descr="oreophryne_inornata.jpg"/>
          <p:cNvPicPr>
            <a:picLocks noChangeAspect="1"/>
          </p:cNvPicPr>
          <p:nvPr/>
        </p:nvPicPr>
        <p:blipFill>
          <a:blip r:embed="rId6">
            <a:extLst/>
          </a:blip>
          <a:srcRect l="15588" t="12861" r="10609" b="19498"/>
          <a:stretch>
            <a:fillRect/>
          </a:stretch>
        </p:blipFill>
        <p:spPr>
          <a:xfrm flipH="1">
            <a:off x="1106326" y="3604436"/>
            <a:ext cx="2068334" cy="1421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oreophryne_insulana.jpg" descr="oreophryne_insulana.jpg"/>
          <p:cNvPicPr>
            <a:picLocks noChangeAspect="1"/>
          </p:cNvPicPr>
          <p:nvPr/>
        </p:nvPicPr>
        <p:blipFill>
          <a:blip r:embed="rId7">
            <a:extLst/>
          </a:blip>
          <a:srcRect l="22206" t="19517" r="13210" b="19517"/>
          <a:stretch>
            <a:fillRect/>
          </a:stretch>
        </p:blipFill>
        <p:spPr>
          <a:xfrm>
            <a:off x="6055417" y="3557801"/>
            <a:ext cx="2101334" cy="1487734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How do their morphologies compare?"/>
          <p:cNvSpPr txBox="1"/>
          <p:nvPr/>
        </p:nvSpPr>
        <p:spPr>
          <a:xfrm>
            <a:off x="3288653" y="406818"/>
            <a:ext cx="2566694" cy="116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000"/>
            </a:lvl1pPr>
          </a:lstStyle>
          <a:p>
            <a:pPr/>
            <a:r>
              <a:t>How do their morphologies compare?</a:t>
            </a:r>
          </a:p>
        </p:txBody>
      </p:sp>
      <p:sp>
        <p:nvSpPr>
          <p:cNvPr id="361" name="Both have:…"/>
          <p:cNvSpPr txBox="1"/>
          <p:nvPr/>
        </p:nvSpPr>
        <p:spPr>
          <a:xfrm>
            <a:off x="3565538" y="1820528"/>
            <a:ext cx="2012925" cy="1919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 sz="1600"/>
            </a:pPr>
            <a:r>
              <a:t>Both have: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Varied body sizes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Varied color patterns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Long limbs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Enlarged digit pads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Some toe webbing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ounded Rectangle"/>
          <p:cNvSpPr/>
          <p:nvPr/>
        </p:nvSpPr>
        <p:spPr>
          <a:xfrm>
            <a:off x="156798" y="79680"/>
            <a:ext cx="3575974" cy="866612"/>
          </a:xfrm>
          <a:prstGeom prst="roundRect">
            <a:avLst>
              <a:gd name="adj" fmla="val 21982"/>
            </a:avLst>
          </a:prstGeom>
          <a:solidFill>
            <a:srgbClr val="C0FEFB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b="1" sz="1800"/>
            </a:pPr>
          </a:p>
        </p:txBody>
      </p:sp>
      <p:sp>
        <p:nvSpPr>
          <p:cNvPr id="119" name="Rounded Rectangle"/>
          <p:cNvSpPr/>
          <p:nvPr/>
        </p:nvSpPr>
        <p:spPr>
          <a:xfrm>
            <a:off x="4201729" y="3116028"/>
            <a:ext cx="5384771" cy="2653599"/>
          </a:xfrm>
          <a:prstGeom prst="roundRect">
            <a:avLst>
              <a:gd name="adj" fmla="val 28387"/>
            </a:avLst>
          </a:prstGeom>
          <a:solidFill>
            <a:srgbClr val="945200">
              <a:alpha val="3655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0" name="Tree"/>
          <p:cNvSpPr/>
          <p:nvPr/>
        </p:nvSpPr>
        <p:spPr>
          <a:xfrm>
            <a:off x="4480436" y="1040194"/>
            <a:ext cx="1656578" cy="208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599" fill="norm" stroke="1" extrusionOk="0">
                <a:moveTo>
                  <a:pt x="8459" y="0"/>
                </a:moveTo>
                <a:cubicBezTo>
                  <a:pt x="8430" y="17"/>
                  <a:pt x="8385" y="18"/>
                  <a:pt x="8353" y="33"/>
                </a:cubicBezTo>
                <a:cubicBezTo>
                  <a:pt x="8261" y="78"/>
                  <a:pt x="8167" y="149"/>
                  <a:pt x="8141" y="246"/>
                </a:cubicBezTo>
                <a:cubicBezTo>
                  <a:pt x="8125" y="312"/>
                  <a:pt x="8192" y="361"/>
                  <a:pt x="8214" y="402"/>
                </a:cubicBezTo>
                <a:cubicBezTo>
                  <a:pt x="8257" y="487"/>
                  <a:pt x="8232" y="654"/>
                  <a:pt x="8165" y="695"/>
                </a:cubicBezTo>
                <a:cubicBezTo>
                  <a:pt x="7901" y="855"/>
                  <a:pt x="7751" y="471"/>
                  <a:pt x="7483" y="603"/>
                </a:cubicBezTo>
                <a:cubicBezTo>
                  <a:pt x="7292" y="697"/>
                  <a:pt x="7290" y="946"/>
                  <a:pt x="7099" y="1039"/>
                </a:cubicBezTo>
                <a:cubicBezTo>
                  <a:pt x="6900" y="1137"/>
                  <a:pt x="6622" y="966"/>
                  <a:pt x="6475" y="1136"/>
                </a:cubicBezTo>
                <a:cubicBezTo>
                  <a:pt x="6388" y="1235"/>
                  <a:pt x="6463" y="1349"/>
                  <a:pt x="6426" y="1481"/>
                </a:cubicBezTo>
                <a:cubicBezTo>
                  <a:pt x="6398" y="1579"/>
                  <a:pt x="6346" y="1657"/>
                  <a:pt x="6237" y="1689"/>
                </a:cubicBezTo>
                <a:cubicBezTo>
                  <a:pt x="6076" y="1737"/>
                  <a:pt x="5956" y="1644"/>
                  <a:pt x="5848" y="1611"/>
                </a:cubicBezTo>
                <a:cubicBezTo>
                  <a:pt x="5762" y="1585"/>
                  <a:pt x="5646" y="1565"/>
                  <a:pt x="5539" y="1565"/>
                </a:cubicBezTo>
                <a:cubicBezTo>
                  <a:pt x="5464" y="1624"/>
                  <a:pt x="5379" y="1692"/>
                  <a:pt x="5261" y="1714"/>
                </a:cubicBezTo>
                <a:cubicBezTo>
                  <a:pt x="5120" y="1741"/>
                  <a:pt x="4959" y="1677"/>
                  <a:pt x="4863" y="1734"/>
                </a:cubicBezTo>
                <a:cubicBezTo>
                  <a:pt x="4686" y="1785"/>
                  <a:pt x="4799" y="2053"/>
                  <a:pt x="4700" y="2162"/>
                </a:cubicBezTo>
                <a:cubicBezTo>
                  <a:pt x="4661" y="2206"/>
                  <a:pt x="4580" y="2233"/>
                  <a:pt x="4505" y="2247"/>
                </a:cubicBezTo>
                <a:cubicBezTo>
                  <a:pt x="4434" y="2260"/>
                  <a:pt x="4370" y="2236"/>
                  <a:pt x="4327" y="2267"/>
                </a:cubicBezTo>
                <a:cubicBezTo>
                  <a:pt x="4227" y="2294"/>
                  <a:pt x="4275" y="2389"/>
                  <a:pt x="4238" y="2468"/>
                </a:cubicBezTo>
                <a:cubicBezTo>
                  <a:pt x="4191" y="2569"/>
                  <a:pt x="4058" y="2610"/>
                  <a:pt x="3992" y="2695"/>
                </a:cubicBezTo>
                <a:cubicBezTo>
                  <a:pt x="3972" y="2722"/>
                  <a:pt x="3959" y="2770"/>
                  <a:pt x="3986" y="2798"/>
                </a:cubicBezTo>
                <a:cubicBezTo>
                  <a:pt x="4059" y="2958"/>
                  <a:pt x="4397" y="2807"/>
                  <a:pt x="4547" y="2889"/>
                </a:cubicBezTo>
                <a:cubicBezTo>
                  <a:pt x="4665" y="2953"/>
                  <a:pt x="4571" y="3066"/>
                  <a:pt x="4571" y="3175"/>
                </a:cubicBezTo>
                <a:cubicBezTo>
                  <a:pt x="4590" y="3194"/>
                  <a:pt x="4609" y="3215"/>
                  <a:pt x="4628" y="3234"/>
                </a:cubicBezTo>
                <a:cubicBezTo>
                  <a:pt x="4735" y="3298"/>
                  <a:pt x="4862" y="3330"/>
                  <a:pt x="4848" y="3474"/>
                </a:cubicBezTo>
                <a:cubicBezTo>
                  <a:pt x="4803" y="3508"/>
                  <a:pt x="4772" y="3538"/>
                  <a:pt x="4700" y="3552"/>
                </a:cubicBezTo>
                <a:cubicBezTo>
                  <a:pt x="4588" y="3574"/>
                  <a:pt x="4456" y="3531"/>
                  <a:pt x="4376" y="3513"/>
                </a:cubicBezTo>
                <a:cubicBezTo>
                  <a:pt x="4149" y="3464"/>
                  <a:pt x="3817" y="3477"/>
                  <a:pt x="3709" y="3598"/>
                </a:cubicBezTo>
                <a:cubicBezTo>
                  <a:pt x="3589" y="3731"/>
                  <a:pt x="3770" y="3895"/>
                  <a:pt x="3806" y="4012"/>
                </a:cubicBezTo>
                <a:cubicBezTo>
                  <a:pt x="3803" y="4083"/>
                  <a:pt x="3800" y="4155"/>
                  <a:pt x="3798" y="4227"/>
                </a:cubicBezTo>
                <a:cubicBezTo>
                  <a:pt x="3798" y="4294"/>
                  <a:pt x="3826" y="4376"/>
                  <a:pt x="3783" y="4421"/>
                </a:cubicBezTo>
                <a:cubicBezTo>
                  <a:pt x="3753" y="4488"/>
                  <a:pt x="3639" y="4476"/>
                  <a:pt x="3571" y="4512"/>
                </a:cubicBezTo>
                <a:cubicBezTo>
                  <a:pt x="3490" y="4555"/>
                  <a:pt x="3456" y="4628"/>
                  <a:pt x="3342" y="4649"/>
                </a:cubicBezTo>
                <a:cubicBezTo>
                  <a:pt x="3224" y="4671"/>
                  <a:pt x="3170" y="4580"/>
                  <a:pt x="3130" y="4533"/>
                </a:cubicBezTo>
                <a:cubicBezTo>
                  <a:pt x="3063" y="4453"/>
                  <a:pt x="2866" y="4232"/>
                  <a:pt x="2667" y="4272"/>
                </a:cubicBezTo>
                <a:cubicBezTo>
                  <a:pt x="2585" y="4288"/>
                  <a:pt x="2495" y="4332"/>
                  <a:pt x="2463" y="4389"/>
                </a:cubicBezTo>
                <a:cubicBezTo>
                  <a:pt x="2436" y="4437"/>
                  <a:pt x="2457" y="4490"/>
                  <a:pt x="2440" y="4551"/>
                </a:cubicBezTo>
                <a:cubicBezTo>
                  <a:pt x="2417" y="4634"/>
                  <a:pt x="2376" y="4717"/>
                  <a:pt x="2302" y="4759"/>
                </a:cubicBezTo>
                <a:cubicBezTo>
                  <a:pt x="2247" y="4791"/>
                  <a:pt x="2129" y="4814"/>
                  <a:pt x="2033" y="4791"/>
                </a:cubicBezTo>
                <a:cubicBezTo>
                  <a:pt x="1997" y="4783"/>
                  <a:pt x="1939" y="4759"/>
                  <a:pt x="1879" y="4773"/>
                </a:cubicBezTo>
                <a:cubicBezTo>
                  <a:pt x="1806" y="4789"/>
                  <a:pt x="1753" y="4846"/>
                  <a:pt x="1692" y="4876"/>
                </a:cubicBezTo>
                <a:cubicBezTo>
                  <a:pt x="1601" y="4920"/>
                  <a:pt x="1481" y="4931"/>
                  <a:pt x="1398" y="4981"/>
                </a:cubicBezTo>
                <a:cubicBezTo>
                  <a:pt x="1375" y="4994"/>
                  <a:pt x="1368" y="5021"/>
                  <a:pt x="1349" y="5038"/>
                </a:cubicBezTo>
                <a:cubicBezTo>
                  <a:pt x="1349" y="5065"/>
                  <a:pt x="1351" y="5077"/>
                  <a:pt x="1366" y="5091"/>
                </a:cubicBezTo>
                <a:cubicBezTo>
                  <a:pt x="1388" y="5137"/>
                  <a:pt x="1444" y="5134"/>
                  <a:pt x="1497" y="5155"/>
                </a:cubicBezTo>
                <a:cubicBezTo>
                  <a:pt x="1568" y="5183"/>
                  <a:pt x="1616" y="5214"/>
                  <a:pt x="1644" y="5278"/>
                </a:cubicBezTo>
                <a:cubicBezTo>
                  <a:pt x="1655" y="5305"/>
                  <a:pt x="1666" y="5336"/>
                  <a:pt x="1644" y="5363"/>
                </a:cubicBezTo>
                <a:cubicBezTo>
                  <a:pt x="1612" y="5489"/>
                  <a:pt x="1370" y="5457"/>
                  <a:pt x="1317" y="5571"/>
                </a:cubicBezTo>
                <a:cubicBezTo>
                  <a:pt x="1240" y="5737"/>
                  <a:pt x="1504" y="5899"/>
                  <a:pt x="1635" y="5927"/>
                </a:cubicBezTo>
                <a:cubicBezTo>
                  <a:pt x="1749" y="5952"/>
                  <a:pt x="1826" y="5888"/>
                  <a:pt x="1896" y="5870"/>
                </a:cubicBezTo>
                <a:cubicBezTo>
                  <a:pt x="1942" y="5858"/>
                  <a:pt x="1987" y="5868"/>
                  <a:pt x="2033" y="5870"/>
                </a:cubicBezTo>
                <a:cubicBezTo>
                  <a:pt x="2058" y="5885"/>
                  <a:pt x="2083" y="5900"/>
                  <a:pt x="2107" y="5916"/>
                </a:cubicBezTo>
                <a:cubicBezTo>
                  <a:pt x="2185" y="6007"/>
                  <a:pt x="2091" y="6112"/>
                  <a:pt x="2065" y="6195"/>
                </a:cubicBezTo>
                <a:cubicBezTo>
                  <a:pt x="2036" y="6289"/>
                  <a:pt x="2113" y="6333"/>
                  <a:pt x="2131" y="6389"/>
                </a:cubicBezTo>
                <a:cubicBezTo>
                  <a:pt x="2148" y="6444"/>
                  <a:pt x="2094" y="6496"/>
                  <a:pt x="2082" y="6538"/>
                </a:cubicBezTo>
                <a:cubicBezTo>
                  <a:pt x="2071" y="6575"/>
                  <a:pt x="2092" y="6617"/>
                  <a:pt x="2099" y="6643"/>
                </a:cubicBezTo>
                <a:cubicBezTo>
                  <a:pt x="2126" y="6739"/>
                  <a:pt x="2057" y="6824"/>
                  <a:pt x="1993" y="6851"/>
                </a:cubicBezTo>
                <a:cubicBezTo>
                  <a:pt x="1752" y="6952"/>
                  <a:pt x="1622" y="6709"/>
                  <a:pt x="1383" y="6753"/>
                </a:cubicBezTo>
                <a:cubicBezTo>
                  <a:pt x="1248" y="6777"/>
                  <a:pt x="1071" y="6855"/>
                  <a:pt x="1146" y="7018"/>
                </a:cubicBezTo>
                <a:cubicBezTo>
                  <a:pt x="1189" y="7111"/>
                  <a:pt x="1404" y="7301"/>
                  <a:pt x="1601" y="7265"/>
                </a:cubicBezTo>
                <a:cubicBezTo>
                  <a:pt x="1701" y="7246"/>
                  <a:pt x="1839" y="7157"/>
                  <a:pt x="1959" y="7219"/>
                </a:cubicBezTo>
                <a:cubicBezTo>
                  <a:pt x="2115" y="7300"/>
                  <a:pt x="2032" y="7519"/>
                  <a:pt x="2205" y="7578"/>
                </a:cubicBezTo>
                <a:cubicBezTo>
                  <a:pt x="2424" y="7651"/>
                  <a:pt x="2911" y="7641"/>
                  <a:pt x="2895" y="7868"/>
                </a:cubicBezTo>
                <a:cubicBezTo>
                  <a:pt x="2847" y="7904"/>
                  <a:pt x="2819" y="7933"/>
                  <a:pt x="2741" y="7948"/>
                </a:cubicBezTo>
                <a:cubicBezTo>
                  <a:pt x="2601" y="7974"/>
                  <a:pt x="2449" y="7912"/>
                  <a:pt x="2334" y="7953"/>
                </a:cubicBezTo>
                <a:cubicBezTo>
                  <a:pt x="2209" y="7997"/>
                  <a:pt x="2215" y="8167"/>
                  <a:pt x="2016" y="8207"/>
                </a:cubicBezTo>
                <a:cubicBezTo>
                  <a:pt x="1873" y="8235"/>
                  <a:pt x="1783" y="8132"/>
                  <a:pt x="1707" y="8097"/>
                </a:cubicBezTo>
                <a:cubicBezTo>
                  <a:pt x="1603" y="8048"/>
                  <a:pt x="1436" y="8101"/>
                  <a:pt x="1366" y="8142"/>
                </a:cubicBezTo>
                <a:cubicBezTo>
                  <a:pt x="1342" y="8156"/>
                  <a:pt x="1330" y="8183"/>
                  <a:pt x="1309" y="8200"/>
                </a:cubicBezTo>
                <a:cubicBezTo>
                  <a:pt x="1309" y="8219"/>
                  <a:pt x="1309" y="8239"/>
                  <a:pt x="1309" y="8259"/>
                </a:cubicBezTo>
                <a:cubicBezTo>
                  <a:pt x="1336" y="8280"/>
                  <a:pt x="1353" y="8312"/>
                  <a:pt x="1383" y="8330"/>
                </a:cubicBezTo>
                <a:cubicBezTo>
                  <a:pt x="1433" y="8359"/>
                  <a:pt x="1598" y="8433"/>
                  <a:pt x="1521" y="8513"/>
                </a:cubicBezTo>
                <a:cubicBezTo>
                  <a:pt x="1467" y="8639"/>
                  <a:pt x="1114" y="8542"/>
                  <a:pt x="1048" y="8693"/>
                </a:cubicBezTo>
                <a:cubicBezTo>
                  <a:pt x="995" y="8755"/>
                  <a:pt x="1063" y="8845"/>
                  <a:pt x="1097" y="8881"/>
                </a:cubicBezTo>
                <a:cubicBezTo>
                  <a:pt x="1138" y="8924"/>
                  <a:pt x="1275" y="8996"/>
                  <a:pt x="1334" y="9032"/>
                </a:cubicBezTo>
                <a:cubicBezTo>
                  <a:pt x="1438" y="9094"/>
                  <a:pt x="1502" y="9186"/>
                  <a:pt x="1586" y="9265"/>
                </a:cubicBezTo>
                <a:cubicBezTo>
                  <a:pt x="1587" y="9412"/>
                  <a:pt x="1433" y="9383"/>
                  <a:pt x="1326" y="9441"/>
                </a:cubicBezTo>
                <a:cubicBezTo>
                  <a:pt x="1238" y="9489"/>
                  <a:pt x="1190" y="9573"/>
                  <a:pt x="1082" y="9610"/>
                </a:cubicBezTo>
                <a:cubicBezTo>
                  <a:pt x="989" y="9642"/>
                  <a:pt x="848" y="9610"/>
                  <a:pt x="756" y="9642"/>
                </a:cubicBezTo>
                <a:cubicBezTo>
                  <a:pt x="728" y="9732"/>
                  <a:pt x="793" y="9772"/>
                  <a:pt x="813" y="9855"/>
                </a:cubicBezTo>
                <a:cubicBezTo>
                  <a:pt x="837" y="9954"/>
                  <a:pt x="717" y="10040"/>
                  <a:pt x="782" y="10141"/>
                </a:cubicBezTo>
                <a:cubicBezTo>
                  <a:pt x="836" y="10226"/>
                  <a:pt x="962" y="10210"/>
                  <a:pt x="1091" y="10239"/>
                </a:cubicBezTo>
                <a:cubicBezTo>
                  <a:pt x="1164" y="10260"/>
                  <a:pt x="1236" y="10281"/>
                  <a:pt x="1309" y="10303"/>
                </a:cubicBezTo>
                <a:cubicBezTo>
                  <a:pt x="1361" y="10313"/>
                  <a:pt x="1458" y="10305"/>
                  <a:pt x="1497" y="10298"/>
                </a:cubicBezTo>
                <a:cubicBezTo>
                  <a:pt x="1563" y="10294"/>
                  <a:pt x="1627" y="10289"/>
                  <a:pt x="1692" y="10284"/>
                </a:cubicBezTo>
                <a:cubicBezTo>
                  <a:pt x="1773" y="10268"/>
                  <a:pt x="1865" y="10243"/>
                  <a:pt x="1944" y="10225"/>
                </a:cubicBezTo>
                <a:cubicBezTo>
                  <a:pt x="2121" y="10186"/>
                  <a:pt x="2333" y="10172"/>
                  <a:pt x="2408" y="10291"/>
                </a:cubicBezTo>
                <a:cubicBezTo>
                  <a:pt x="2419" y="10308"/>
                  <a:pt x="2437" y="10354"/>
                  <a:pt x="2423" y="10388"/>
                </a:cubicBezTo>
                <a:cubicBezTo>
                  <a:pt x="2393" y="10463"/>
                  <a:pt x="2281" y="10510"/>
                  <a:pt x="2196" y="10545"/>
                </a:cubicBezTo>
                <a:cubicBezTo>
                  <a:pt x="2041" y="10610"/>
                  <a:pt x="1692" y="10709"/>
                  <a:pt x="1601" y="10810"/>
                </a:cubicBezTo>
                <a:cubicBezTo>
                  <a:pt x="1487" y="10937"/>
                  <a:pt x="1624" y="11126"/>
                  <a:pt x="1383" y="11174"/>
                </a:cubicBezTo>
                <a:cubicBezTo>
                  <a:pt x="1127" y="11225"/>
                  <a:pt x="1060" y="10918"/>
                  <a:pt x="782" y="10986"/>
                </a:cubicBezTo>
                <a:cubicBezTo>
                  <a:pt x="747" y="10994"/>
                  <a:pt x="704" y="11015"/>
                  <a:pt x="676" y="11032"/>
                </a:cubicBezTo>
                <a:cubicBezTo>
                  <a:pt x="608" y="11072"/>
                  <a:pt x="552" y="11164"/>
                  <a:pt x="530" y="11238"/>
                </a:cubicBezTo>
                <a:cubicBezTo>
                  <a:pt x="498" y="11344"/>
                  <a:pt x="549" y="11426"/>
                  <a:pt x="487" y="11505"/>
                </a:cubicBezTo>
                <a:cubicBezTo>
                  <a:pt x="446" y="11557"/>
                  <a:pt x="365" y="11603"/>
                  <a:pt x="284" y="11622"/>
                </a:cubicBezTo>
                <a:cubicBezTo>
                  <a:pt x="199" y="11642"/>
                  <a:pt x="112" y="11633"/>
                  <a:pt x="57" y="11674"/>
                </a:cubicBezTo>
                <a:cubicBezTo>
                  <a:pt x="24" y="11700"/>
                  <a:pt x="-26" y="11764"/>
                  <a:pt x="17" y="11810"/>
                </a:cubicBezTo>
                <a:cubicBezTo>
                  <a:pt x="47" y="11877"/>
                  <a:pt x="152" y="11887"/>
                  <a:pt x="235" y="11914"/>
                </a:cubicBezTo>
                <a:cubicBezTo>
                  <a:pt x="347" y="11951"/>
                  <a:pt x="499" y="11999"/>
                  <a:pt x="553" y="12083"/>
                </a:cubicBezTo>
                <a:cubicBezTo>
                  <a:pt x="646" y="12230"/>
                  <a:pt x="405" y="12289"/>
                  <a:pt x="455" y="12440"/>
                </a:cubicBezTo>
                <a:cubicBezTo>
                  <a:pt x="493" y="12551"/>
                  <a:pt x="631" y="12594"/>
                  <a:pt x="684" y="12694"/>
                </a:cubicBezTo>
                <a:cubicBezTo>
                  <a:pt x="718" y="12759"/>
                  <a:pt x="716" y="12836"/>
                  <a:pt x="782" y="12875"/>
                </a:cubicBezTo>
                <a:cubicBezTo>
                  <a:pt x="881" y="12933"/>
                  <a:pt x="1183" y="12885"/>
                  <a:pt x="1317" y="12861"/>
                </a:cubicBezTo>
                <a:cubicBezTo>
                  <a:pt x="1458" y="12837"/>
                  <a:pt x="1621" y="12875"/>
                  <a:pt x="1650" y="12946"/>
                </a:cubicBezTo>
                <a:cubicBezTo>
                  <a:pt x="1669" y="12967"/>
                  <a:pt x="1661" y="12982"/>
                  <a:pt x="1658" y="13012"/>
                </a:cubicBezTo>
                <a:cubicBezTo>
                  <a:pt x="1638" y="13029"/>
                  <a:pt x="1626" y="13056"/>
                  <a:pt x="1601" y="13069"/>
                </a:cubicBezTo>
                <a:cubicBezTo>
                  <a:pt x="1485" y="13132"/>
                  <a:pt x="1300" y="13128"/>
                  <a:pt x="1171" y="13181"/>
                </a:cubicBezTo>
                <a:cubicBezTo>
                  <a:pt x="1068" y="13223"/>
                  <a:pt x="984" y="13292"/>
                  <a:pt x="871" y="13330"/>
                </a:cubicBezTo>
                <a:cubicBezTo>
                  <a:pt x="732" y="13375"/>
                  <a:pt x="478" y="13423"/>
                  <a:pt x="544" y="13602"/>
                </a:cubicBezTo>
                <a:cubicBezTo>
                  <a:pt x="586" y="13713"/>
                  <a:pt x="766" y="13736"/>
                  <a:pt x="805" y="13849"/>
                </a:cubicBezTo>
                <a:cubicBezTo>
                  <a:pt x="841" y="13952"/>
                  <a:pt x="704" y="14022"/>
                  <a:pt x="782" y="14116"/>
                </a:cubicBezTo>
                <a:cubicBezTo>
                  <a:pt x="893" y="14249"/>
                  <a:pt x="1304" y="14157"/>
                  <a:pt x="1375" y="14322"/>
                </a:cubicBezTo>
                <a:cubicBezTo>
                  <a:pt x="1451" y="14403"/>
                  <a:pt x="1338" y="14495"/>
                  <a:pt x="1286" y="14537"/>
                </a:cubicBezTo>
                <a:cubicBezTo>
                  <a:pt x="1158" y="14637"/>
                  <a:pt x="867" y="14805"/>
                  <a:pt x="985" y="15030"/>
                </a:cubicBezTo>
                <a:cubicBezTo>
                  <a:pt x="1034" y="15123"/>
                  <a:pt x="1204" y="15206"/>
                  <a:pt x="1383" y="15147"/>
                </a:cubicBezTo>
                <a:cubicBezTo>
                  <a:pt x="1445" y="15127"/>
                  <a:pt x="1492" y="15082"/>
                  <a:pt x="1546" y="15056"/>
                </a:cubicBezTo>
                <a:cubicBezTo>
                  <a:pt x="1601" y="15029"/>
                  <a:pt x="1664" y="15018"/>
                  <a:pt x="1701" y="14978"/>
                </a:cubicBezTo>
                <a:cubicBezTo>
                  <a:pt x="1740" y="14936"/>
                  <a:pt x="1766" y="14882"/>
                  <a:pt x="1822" y="14855"/>
                </a:cubicBezTo>
                <a:cubicBezTo>
                  <a:pt x="1866" y="14832"/>
                  <a:pt x="1919" y="14840"/>
                  <a:pt x="1976" y="14843"/>
                </a:cubicBezTo>
                <a:cubicBezTo>
                  <a:pt x="2012" y="14870"/>
                  <a:pt x="2061" y="14888"/>
                  <a:pt x="2082" y="14927"/>
                </a:cubicBezTo>
                <a:cubicBezTo>
                  <a:pt x="2126" y="15008"/>
                  <a:pt x="2106" y="15080"/>
                  <a:pt x="2205" y="15115"/>
                </a:cubicBezTo>
                <a:cubicBezTo>
                  <a:pt x="2262" y="15128"/>
                  <a:pt x="2317" y="15141"/>
                  <a:pt x="2374" y="15154"/>
                </a:cubicBezTo>
                <a:cubicBezTo>
                  <a:pt x="2528" y="15182"/>
                  <a:pt x="2685" y="15064"/>
                  <a:pt x="2766" y="15211"/>
                </a:cubicBezTo>
                <a:cubicBezTo>
                  <a:pt x="2805" y="15281"/>
                  <a:pt x="2763" y="15373"/>
                  <a:pt x="2789" y="15458"/>
                </a:cubicBezTo>
                <a:cubicBezTo>
                  <a:pt x="2827" y="15580"/>
                  <a:pt x="2987" y="15649"/>
                  <a:pt x="2847" y="15796"/>
                </a:cubicBezTo>
                <a:cubicBezTo>
                  <a:pt x="2783" y="15863"/>
                  <a:pt x="2619" y="15863"/>
                  <a:pt x="2569" y="15940"/>
                </a:cubicBezTo>
                <a:cubicBezTo>
                  <a:pt x="2495" y="16055"/>
                  <a:pt x="2618" y="16206"/>
                  <a:pt x="2709" y="16238"/>
                </a:cubicBezTo>
                <a:cubicBezTo>
                  <a:pt x="2909" y="16309"/>
                  <a:pt x="3149" y="16155"/>
                  <a:pt x="3359" y="16226"/>
                </a:cubicBezTo>
                <a:cubicBezTo>
                  <a:pt x="3504" y="16274"/>
                  <a:pt x="3571" y="16386"/>
                  <a:pt x="3774" y="16375"/>
                </a:cubicBezTo>
                <a:cubicBezTo>
                  <a:pt x="3801" y="16353"/>
                  <a:pt x="3841" y="16340"/>
                  <a:pt x="3863" y="16315"/>
                </a:cubicBezTo>
                <a:cubicBezTo>
                  <a:pt x="3898" y="16278"/>
                  <a:pt x="3921" y="16231"/>
                  <a:pt x="3969" y="16206"/>
                </a:cubicBezTo>
                <a:cubicBezTo>
                  <a:pt x="4036" y="16170"/>
                  <a:pt x="4135" y="16164"/>
                  <a:pt x="4204" y="16134"/>
                </a:cubicBezTo>
                <a:cubicBezTo>
                  <a:pt x="4278" y="16102"/>
                  <a:pt x="4392" y="16051"/>
                  <a:pt x="4490" y="16107"/>
                </a:cubicBezTo>
                <a:cubicBezTo>
                  <a:pt x="4612" y="16178"/>
                  <a:pt x="4587" y="16368"/>
                  <a:pt x="4717" y="16432"/>
                </a:cubicBezTo>
                <a:cubicBezTo>
                  <a:pt x="4898" y="16522"/>
                  <a:pt x="5087" y="16369"/>
                  <a:pt x="5270" y="16413"/>
                </a:cubicBezTo>
                <a:cubicBezTo>
                  <a:pt x="5423" y="16451"/>
                  <a:pt x="5447" y="16597"/>
                  <a:pt x="5613" y="16628"/>
                </a:cubicBezTo>
                <a:cubicBezTo>
                  <a:pt x="5738" y="16652"/>
                  <a:pt x="5900" y="16478"/>
                  <a:pt x="5971" y="16432"/>
                </a:cubicBezTo>
                <a:cubicBezTo>
                  <a:pt x="6009" y="16407"/>
                  <a:pt x="6096" y="16366"/>
                  <a:pt x="6157" y="16400"/>
                </a:cubicBezTo>
                <a:cubicBezTo>
                  <a:pt x="6472" y="16448"/>
                  <a:pt x="6063" y="16968"/>
                  <a:pt x="6392" y="17037"/>
                </a:cubicBezTo>
                <a:cubicBezTo>
                  <a:pt x="6492" y="17059"/>
                  <a:pt x="6591" y="16999"/>
                  <a:pt x="6653" y="16978"/>
                </a:cubicBezTo>
                <a:cubicBezTo>
                  <a:pt x="6726" y="16959"/>
                  <a:pt x="6800" y="16938"/>
                  <a:pt x="6873" y="16919"/>
                </a:cubicBezTo>
                <a:cubicBezTo>
                  <a:pt x="7017" y="16869"/>
                  <a:pt x="7108" y="16785"/>
                  <a:pt x="7191" y="16686"/>
                </a:cubicBezTo>
                <a:cubicBezTo>
                  <a:pt x="7250" y="16615"/>
                  <a:pt x="7379" y="16451"/>
                  <a:pt x="7563" y="16491"/>
                </a:cubicBezTo>
                <a:cubicBezTo>
                  <a:pt x="7741" y="16530"/>
                  <a:pt x="7780" y="16745"/>
                  <a:pt x="7873" y="16855"/>
                </a:cubicBezTo>
                <a:cubicBezTo>
                  <a:pt x="7913" y="16902"/>
                  <a:pt x="7983" y="16971"/>
                  <a:pt x="8108" y="16946"/>
                </a:cubicBezTo>
                <a:cubicBezTo>
                  <a:pt x="8208" y="16926"/>
                  <a:pt x="8261" y="16844"/>
                  <a:pt x="8307" y="16762"/>
                </a:cubicBezTo>
                <a:cubicBezTo>
                  <a:pt x="8811" y="17200"/>
                  <a:pt x="9645" y="17976"/>
                  <a:pt x="9645" y="17976"/>
                </a:cubicBezTo>
                <a:cubicBezTo>
                  <a:pt x="9645" y="17976"/>
                  <a:pt x="9976" y="18231"/>
                  <a:pt x="9976" y="18562"/>
                </a:cubicBezTo>
                <a:cubicBezTo>
                  <a:pt x="9976" y="19024"/>
                  <a:pt x="9976" y="19718"/>
                  <a:pt x="9976" y="19945"/>
                </a:cubicBezTo>
                <a:cubicBezTo>
                  <a:pt x="9976" y="20728"/>
                  <a:pt x="9275" y="21597"/>
                  <a:pt x="9275" y="21597"/>
                </a:cubicBezTo>
                <a:cubicBezTo>
                  <a:pt x="9275" y="21597"/>
                  <a:pt x="12156" y="21599"/>
                  <a:pt x="12312" y="21599"/>
                </a:cubicBezTo>
                <a:cubicBezTo>
                  <a:pt x="12136" y="21598"/>
                  <a:pt x="11551" y="20437"/>
                  <a:pt x="11551" y="19800"/>
                </a:cubicBezTo>
                <a:cubicBezTo>
                  <a:pt x="11551" y="19712"/>
                  <a:pt x="11551" y="19149"/>
                  <a:pt x="11551" y="18439"/>
                </a:cubicBezTo>
                <a:cubicBezTo>
                  <a:pt x="11551" y="18313"/>
                  <a:pt x="12770" y="17328"/>
                  <a:pt x="13727" y="16613"/>
                </a:cubicBezTo>
                <a:cubicBezTo>
                  <a:pt x="13783" y="16676"/>
                  <a:pt x="13849" y="16735"/>
                  <a:pt x="13907" y="16763"/>
                </a:cubicBezTo>
                <a:cubicBezTo>
                  <a:pt x="14005" y="16812"/>
                  <a:pt x="14097" y="16760"/>
                  <a:pt x="14159" y="16725"/>
                </a:cubicBezTo>
                <a:cubicBezTo>
                  <a:pt x="14245" y="16674"/>
                  <a:pt x="14295" y="16594"/>
                  <a:pt x="14387" y="16550"/>
                </a:cubicBezTo>
                <a:cubicBezTo>
                  <a:pt x="14448" y="16522"/>
                  <a:pt x="14510" y="16524"/>
                  <a:pt x="14591" y="16510"/>
                </a:cubicBezTo>
                <a:cubicBezTo>
                  <a:pt x="14611" y="16506"/>
                  <a:pt x="14663" y="16499"/>
                  <a:pt x="14697" y="16505"/>
                </a:cubicBezTo>
                <a:cubicBezTo>
                  <a:pt x="14793" y="16523"/>
                  <a:pt x="14859" y="16557"/>
                  <a:pt x="14883" y="16633"/>
                </a:cubicBezTo>
                <a:cubicBezTo>
                  <a:pt x="14913" y="16728"/>
                  <a:pt x="14829" y="16803"/>
                  <a:pt x="14908" y="16880"/>
                </a:cubicBezTo>
                <a:cubicBezTo>
                  <a:pt x="14952" y="16923"/>
                  <a:pt x="15088" y="16931"/>
                  <a:pt x="15169" y="16907"/>
                </a:cubicBezTo>
                <a:cubicBezTo>
                  <a:pt x="15293" y="16870"/>
                  <a:pt x="15350" y="16788"/>
                  <a:pt x="15444" y="16731"/>
                </a:cubicBezTo>
                <a:cubicBezTo>
                  <a:pt x="15470" y="16716"/>
                  <a:pt x="15502" y="16709"/>
                  <a:pt x="15527" y="16692"/>
                </a:cubicBezTo>
                <a:cubicBezTo>
                  <a:pt x="15645" y="16695"/>
                  <a:pt x="15851" y="16792"/>
                  <a:pt x="15883" y="16862"/>
                </a:cubicBezTo>
                <a:cubicBezTo>
                  <a:pt x="15908" y="16916"/>
                  <a:pt x="15860" y="16974"/>
                  <a:pt x="15883" y="17037"/>
                </a:cubicBezTo>
                <a:cubicBezTo>
                  <a:pt x="15904" y="17100"/>
                  <a:pt x="15992" y="17149"/>
                  <a:pt x="16071" y="17166"/>
                </a:cubicBezTo>
                <a:cubicBezTo>
                  <a:pt x="16166" y="17186"/>
                  <a:pt x="16249" y="17147"/>
                  <a:pt x="16298" y="17127"/>
                </a:cubicBezTo>
                <a:cubicBezTo>
                  <a:pt x="16471" y="17055"/>
                  <a:pt x="16644" y="16922"/>
                  <a:pt x="16713" y="16770"/>
                </a:cubicBezTo>
                <a:cubicBezTo>
                  <a:pt x="16744" y="16702"/>
                  <a:pt x="16713" y="16598"/>
                  <a:pt x="16747" y="16530"/>
                </a:cubicBezTo>
                <a:cubicBezTo>
                  <a:pt x="16797" y="16427"/>
                  <a:pt x="16984" y="16405"/>
                  <a:pt x="17062" y="16322"/>
                </a:cubicBezTo>
                <a:cubicBezTo>
                  <a:pt x="17111" y="16271"/>
                  <a:pt x="17151" y="16189"/>
                  <a:pt x="17234" y="16167"/>
                </a:cubicBezTo>
                <a:cubicBezTo>
                  <a:pt x="17325" y="16117"/>
                  <a:pt x="17412" y="16236"/>
                  <a:pt x="17486" y="16251"/>
                </a:cubicBezTo>
                <a:cubicBezTo>
                  <a:pt x="17591" y="16273"/>
                  <a:pt x="17682" y="16172"/>
                  <a:pt x="17778" y="16231"/>
                </a:cubicBezTo>
                <a:cubicBezTo>
                  <a:pt x="17922" y="16272"/>
                  <a:pt x="17836" y="16455"/>
                  <a:pt x="17967" y="16491"/>
                </a:cubicBezTo>
                <a:cubicBezTo>
                  <a:pt x="18062" y="16544"/>
                  <a:pt x="18188" y="16456"/>
                  <a:pt x="18225" y="16413"/>
                </a:cubicBezTo>
                <a:cubicBezTo>
                  <a:pt x="18369" y="16247"/>
                  <a:pt x="18056" y="15975"/>
                  <a:pt x="18299" y="15856"/>
                </a:cubicBezTo>
                <a:cubicBezTo>
                  <a:pt x="18497" y="15758"/>
                  <a:pt x="18746" y="15898"/>
                  <a:pt x="18975" y="15856"/>
                </a:cubicBezTo>
                <a:cubicBezTo>
                  <a:pt x="19040" y="15843"/>
                  <a:pt x="19096" y="15820"/>
                  <a:pt x="19144" y="15796"/>
                </a:cubicBezTo>
                <a:cubicBezTo>
                  <a:pt x="19197" y="15770"/>
                  <a:pt x="19246" y="15756"/>
                  <a:pt x="19267" y="15705"/>
                </a:cubicBezTo>
                <a:cubicBezTo>
                  <a:pt x="19276" y="15694"/>
                  <a:pt x="19276" y="15674"/>
                  <a:pt x="19276" y="15654"/>
                </a:cubicBezTo>
                <a:cubicBezTo>
                  <a:pt x="19224" y="15611"/>
                  <a:pt x="19177" y="15554"/>
                  <a:pt x="19096" y="15536"/>
                </a:cubicBezTo>
                <a:cubicBezTo>
                  <a:pt x="19001" y="15515"/>
                  <a:pt x="18914" y="15560"/>
                  <a:pt x="18829" y="15536"/>
                </a:cubicBezTo>
                <a:cubicBezTo>
                  <a:pt x="18781" y="15522"/>
                  <a:pt x="18759" y="15487"/>
                  <a:pt x="18723" y="15465"/>
                </a:cubicBezTo>
                <a:cubicBezTo>
                  <a:pt x="18697" y="15298"/>
                  <a:pt x="18775" y="15326"/>
                  <a:pt x="18852" y="15225"/>
                </a:cubicBezTo>
                <a:cubicBezTo>
                  <a:pt x="18884" y="15184"/>
                  <a:pt x="18876" y="15123"/>
                  <a:pt x="18901" y="15076"/>
                </a:cubicBezTo>
                <a:cubicBezTo>
                  <a:pt x="18939" y="15004"/>
                  <a:pt x="19021" y="14960"/>
                  <a:pt x="19047" y="14875"/>
                </a:cubicBezTo>
                <a:cubicBezTo>
                  <a:pt x="19079" y="14769"/>
                  <a:pt x="18936" y="14676"/>
                  <a:pt x="18909" y="14596"/>
                </a:cubicBezTo>
                <a:cubicBezTo>
                  <a:pt x="18878" y="14505"/>
                  <a:pt x="18986" y="14364"/>
                  <a:pt x="19038" y="14336"/>
                </a:cubicBezTo>
                <a:cubicBezTo>
                  <a:pt x="19188" y="14255"/>
                  <a:pt x="19464" y="14397"/>
                  <a:pt x="19648" y="14290"/>
                </a:cubicBezTo>
                <a:cubicBezTo>
                  <a:pt x="19715" y="14251"/>
                  <a:pt x="19748" y="14181"/>
                  <a:pt x="19797" y="14128"/>
                </a:cubicBezTo>
                <a:cubicBezTo>
                  <a:pt x="19848" y="14071"/>
                  <a:pt x="19948" y="14048"/>
                  <a:pt x="20000" y="13992"/>
                </a:cubicBezTo>
                <a:cubicBezTo>
                  <a:pt x="20082" y="13905"/>
                  <a:pt x="20098" y="13852"/>
                  <a:pt x="20284" y="13862"/>
                </a:cubicBezTo>
                <a:cubicBezTo>
                  <a:pt x="20307" y="13881"/>
                  <a:pt x="20345" y="13891"/>
                  <a:pt x="20364" y="13913"/>
                </a:cubicBezTo>
                <a:cubicBezTo>
                  <a:pt x="20405" y="13957"/>
                  <a:pt x="20436" y="14034"/>
                  <a:pt x="20470" y="14082"/>
                </a:cubicBezTo>
                <a:cubicBezTo>
                  <a:pt x="20504" y="14089"/>
                  <a:pt x="20534" y="14111"/>
                  <a:pt x="20584" y="14102"/>
                </a:cubicBezTo>
                <a:cubicBezTo>
                  <a:pt x="20716" y="14079"/>
                  <a:pt x="20958" y="13991"/>
                  <a:pt x="20911" y="13835"/>
                </a:cubicBezTo>
                <a:cubicBezTo>
                  <a:pt x="20883" y="13746"/>
                  <a:pt x="20730" y="13595"/>
                  <a:pt x="20633" y="13563"/>
                </a:cubicBezTo>
                <a:cubicBezTo>
                  <a:pt x="20514" y="13523"/>
                  <a:pt x="20416" y="13551"/>
                  <a:pt x="20356" y="13460"/>
                </a:cubicBezTo>
                <a:cubicBezTo>
                  <a:pt x="20335" y="13428"/>
                  <a:pt x="20327" y="13375"/>
                  <a:pt x="20341" y="13336"/>
                </a:cubicBezTo>
                <a:cubicBezTo>
                  <a:pt x="20376" y="13237"/>
                  <a:pt x="20469" y="13174"/>
                  <a:pt x="20576" y="13135"/>
                </a:cubicBezTo>
                <a:cubicBezTo>
                  <a:pt x="20664" y="13103"/>
                  <a:pt x="20760" y="13095"/>
                  <a:pt x="20796" y="13024"/>
                </a:cubicBezTo>
                <a:cubicBezTo>
                  <a:pt x="20849" y="12922"/>
                  <a:pt x="20717" y="12799"/>
                  <a:pt x="20779" y="12726"/>
                </a:cubicBezTo>
                <a:cubicBezTo>
                  <a:pt x="20805" y="12612"/>
                  <a:pt x="21085" y="12606"/>
                  <a:pt x="21211" y="12564"/>
                </a:cubicBezTo>
                <a:cubicBezTo>
                  <a:pt x="21300" y="12534"/>
                  <a:pt x="21324" y="12488"/>
                  <a:pt x="21381" y="12433"/>
                </a:cubicBezTo>
                <a:cubicBezTo>
                  <a:pt x="21375" y="12253"/>
                  <a:pt x="21127" y="12307"/>
                  <a:pt x="21146" y="12095"/>
                </a:cubicBezTo>
                <a:cubicBezTo>
                  <a:pt x="21181" y="12068"/>
                  <a:pt x="21204" y="12029"/>
                  <a:pt x="21243" y="12006"/>
                </a:cubicBezTo>
                <a:cubicBezTo>
                  <a:pt x="21334" y="11951"/>
                  <a:pt x="21358" y="11930"/>
                  <a:pt x="21430" y="11862"/>
                </a:cubicBezTo>
                <a:cubicBezTo>
                  <a:pt x="21431" y="11683"/>
                  <a:pt x="21194" y="11716"/>
                  <a:pt x="21048" y="11654"/>
                </a:cubicBezTo>
                <a:cubicBezTo>
                  <a:pt x="21015" y="11640"/>
                  <a:pt x="21000" y="11610"/>
                  <a:pt x="20974" y="11590"/>
                </a:cubicBezTo>
                <a:cubicBezTo>
                  <a:pt x="20974" y="11572"/>
                  <a:pt x="20974" y="11555"/>
                  <a:pt x="20974" y="11537"/>
                </a:cubicBezTo>
                <a:cubicBezTo>
                  <a:pt x="21002" y="11514"/>
                  <a:pt x="21021" y="11484"/>
                  <a:pt x="21057" y="11466"/>
                </a:cubicBezTo>
                <a:cubicBezTo>
                  <a:pt x="21168" y="11413"/>
                  <a:pt x="21322" y="11415"/>
                  <a:pt x="21423" y="11356"/>
                </a:cubicBezTo>
                <a:cubicBezTo>
                  <a:pt x="21495" y="11315"/>
                  <a:pt x="21574" y="11174"/>
                  <a:pt x="21504" y="11083"/>
                </a:cubicBezTo>
                <a:cubicBezTo>
                  <a:pt x="21448" y="11009"/>
                  <a:pt x="21318" y="10959"/>
                  <a:pt x="21203" y="10934"/>
                </a:cubicBezTo>
                <a:cubicBezTo>
                  <a:pt x="20983" y="10886"/>
                  <a:pt x="20840" y="11005"/>
                  <a:pt x="20690" y="11044"/>
                </a:cubicBezTo>
                <a:cubicBezTo>
                  <a:pt x="20593" y="11057"/>
                  <a:pt x="20496" y="11070"/>
                  <a:pt x="20398" y="11083"/>
                </a:cubicBezTo>
                <a:cubicBezTo>
                  <a:pt x="20326" y="11101"/>
                  <a:pt x="20194" y="11158"/>
                  <a:pt x="20089" y="11121"/>
                </a:cubicBezTo>
                <a:cubicBezTo>
                  <a:pt x="20051" y="11108"/>
                  <a:pt x="20039" y="11075"/>
                  <a:pt x="20015" y="11050"/>
                </a:cubicBezTo>
                <a:cubicBezTo>
                  <a:pt x="20022" y="10894"/>
                  <a:pt x="20237" y="10890"/>
                  <a:pt x="20332" y="10804"/>
                </a:cubicBezTo>
                <a:cubicBezTo>
                  <a:pt x="20396" y="10746"/>
                  <a:pt x="20378" y="10623"/>
                  <a:pt x="20430" y="10557"/>
                </a:cubicBezTo>
                <a:cubicBezTo>
                  <a:pt x="20491" y="10479"/>
                  <a:pt x="20614" y="10442"/>
                  <a:pt x="20682" y="10369"/>
                </a:cubicBezTo>
                <a:cubicBezTo>
                  <a:pt x="20800" y="10242"/>
                  <a:pt x="20905" y="9931"/>
                  <a:pt x="20756" y="9765"/>
                </a:cubicBezTo>
                <a:cubicBezTo>
                  <a:pt x="20696" y="9699"/>
                  <a:pt x="20530" y="9623"/>
                  <a:pt x="20356" y="9654"/>
                </a:cubicBezTo>
                <a:cubicBezTo>
                  <a:pt x="20278" y="9668"/>
                  <a:pt x="20170" y="9709"/>
                  <a:pt x="20063" y="9688"/>
                </a:cubicBezTo>
                <a:cubicBezTo>
                  <a:pt x="19964" y="9668"/>
                  <a:pt x="19869" y="9604"/>
                  <a:pt x="19820" y="9544"/>
                </a:cubicBezTo>
                <a:cubicBezTo>
                  <a:pt x="19804" y="9524"/>
                  <a:pt x="19805" y="9498"/>
                  <a:pt x="19788" y="9480"/>
                </a:cubicBezTo>
                <a:cubicBezTo>
                  <a:pt x="19802" y="9355"/>
                  <a:pt x="19965" y="9347"/>
                  <a:pt x="20063" y="9290"/>
                </a:cubicBezTo>
                <a:cubicBezTo>
                  <a:pt x="20154" y="9238"/>
                  <a:pt x="20162" y="9145"/>
                  <a:pt x="20210" y="9057"/>
                </a:cubicBezTo>
                <a:cubicBezTo>
                  <a:pt x="20248" y="8987"/>
                  <a:pt x="20323" y="8927"/>
                  <a:pt x="20349" y="8849"/>
                </a:cubicBezTo>
                <a:cubicBezTo>
                  <a:pt x="20367" y="8796"/>
                  <a:pt x="20338" y="8733"/>
                  <a:pt x="20315" y="8707"/>
                </a:cubicBezTo>
                <a:cubicBezTo>
                  <a:pt x="20282" y="8669"/>
                  <a:pt x="20121" y="8573"/>
                  <a:pt x="20023" y="8590"/>
                </a:cubicBezTo>
                <a:cubicBezTo>
                  <a:pt x="19929" y="8607"/>
                  <a:pt x="19800" y="8655"/>
                  <a:pt x="19682" y="8616"/>
                </a:cubicBezTo>
                <a:cubicBezTo>
                  <a:pt x="19551" y="8572"/>
                  <a:pt x="19540" y="8435"/>
                  <a:pt x="19396" y="8408"/>
                </a:cubicBezTo>
                <a:cubicBezTo>
                  <a:pt x="19339" y="8397"/>
                  <a:pt x="19267" y="8425"/>
                  <a:pt x="19227" y="8435"/>
                </a:cubicBezTo>
                <a:cubicBezTo>
                  <a:pt x="19110" y="8463"/>
                  <a:pt x="18998" y="8489"/>
                  <a:pt x="18884" y="8513"/>
                </a:cubicBezTo>
                <a:cubicBezTo>
                  <a:pt x="18798" y="8530"/>
                  <a:pt x="18647" y="8510"/>
                  <a:pt x="18680" y="8421"/>
                </a:cubicBezTo>
                <a:cubicBezTo>
                  <a:pt x="18716" y="8326"/>
                  <a:pt x="18917" y="8321"/>
                  <a:pt x="19015" y="8272"/>
                </a:cubicBezTo>
                <a:cubicBezTo>
                  <a:pt x="19101" y="8230"/>
                  <a:pt x="19177" y="8169"/>
                  <a:pt x="19276" y="8136"/>
                </a:cubicBezTo>
                <a:cubicBezTo>
                  <a:pt x="19349" y="8123"/>
                  <a:pt x="19421" y="8110"/>
                  <a:pt x="19494" y="8097"/>
                </a:cubicBezTo>
                <a:cubicBezTo>
                  <a:pt x="19560" y="8069"/>
                  <a:pt x="19588" y="7998"/>
                  <a:pt x="19648" y="7966"/>
                </a:cubicBezTo>
                <a:cubicBezTo>
                  <a:pt x="19707" y="7935"/>
                  <a:pt x="19811" y="7945"/>
                  <a:pt x="19869" y="7914"/>
                </a:cubicBezTo>
                <a:cubicBezTo>
                  <a:pt x="19919" y="7887"/>
                  <a:pt x="19939" y="7825"/>
                  <a:pt x="19974" y="7786"/>
                </a:cubicBezTo>
                <a:cubicBezTo>
                  <a:pt x="20058" y="7694"/>
                  <a:pt x="20177" y="7675"/>
                  <a:pt x="20178" y="7512"/>
                </a:cubicBezTo>
                <a:cubicBezTo>
                  <a:pt x="20145" y="7485"/>
                  <a:pt x="20127" y="7450"/>
                  <a:pt x="20080" y="7434"/>
                </a:cubicBezTo>
                <a:cubicBezTo>
                  <a:pt x="19906" y="7374"/>
                  <a:pt x="19754" y="7417"/>
                  <a:pt x="19771" y="7214"/>
                </a:cubicBezTo>
                <a:cubicBezTo>
                  <a:pt x="19797" y="7193"/>
                  <a:pt x="19815" y="7158"/>
                  <a:pt x="19845" y="7141"/>
                </a:cubicBezTo>
                <a:cubicBezTo>
                  <a:pt x="19901" y="7111"/>
                  <a:pt x="19996" y="7097"/>
                  <a:pt x="20055" y="7070"/>
                </a:cubicBezTo>
                <a:cubicBezTo>
                  <a:pt x="20096" y="6931"/>
                  <a:pt x="19905" y="6922"/>
                  <a:pt x="19797" y="6862"/>
                </a:cubicBezTo>
                <a:cubicBezTo>
                  <a:pt x="19769" y="6847"/>
                  <a:pt x="19755" y="6817"/>
                  <a:pt x="19731" y="6798"/>
                </a:cubicBezTo>
                <a:cubicBezTo>
                  <a:pt x="19732" y="6640"/>
                  <a:pt x="19875" y="6495"/>
                  <a:pt x="20000" y="6435"/>
                </a:cubicBezTo>
                <a:cubicBezTo>
                  <a:pt x="20065" y="6403"/>
                  <a:pt x="20143" y="6397"/>
                  <a:pt x="20203" y="6364"/>
                </a:cubicBezTo>
                <a:cubicBezTo>
                  <a:pt x="20250" y="6338"/>
                  <a:pt x="20345" y="6239"/>
                  <a:pt x="20284" y="6174"/>
                </a:cubicBezTo>
                <a:cubicBezTo>
                  <a:pt x="20236" y="6070"/>
                  <a:pt x="20002" y="6150"/>
                  <a:pt x="19894" y="6096"/>
                </a:cubicBezTo>
                <a:cubicBezTo>
                  <a:pt x="19759" y="6029"/>
                  <a:pt x="19842" y="5898"/>
                  <a:pt x="19763" y="5804"/>
                </a:cubicBezTo>
                <a:cubicBezTo>
                  <a:pt x="19685" y="5712"/>
                  <a:pt x="19435" y="5747"/>
                  <a:pt x="19348" y="5662"/>
                </a:cubicBezTo>
                <a:cubicBezTo>
                  <a:pt x="19286" y="5601"/>
                  <a:pt x="19328" y="5473"/>
                  <a:pt x="19324" y="5376"/>
                </a:cubicBezTo>
                <a:cubicBezTo>
                  <a:pt x="19322" y="5322"/>
                  <a:pt x="19289" y="5260"/>
                  <a:pt x="19333" y="5221"/>
                </a:cubicBezTo>
                <a:cubicBezTo>
                  <a:pt x="19369" y="5147"/>
                  <a:pt x="19504" y="5176"/>
                  <a:pt x="19608" y="5155"/>
                </a:cubicBezTo>
                <a:cubicBezTo>
                  <a:pt x="19732" y="5129"/>
                  <a:pt x="19829" y="5087"/>
                  <a:pt x="19886" y="5006"/>
                </a:cubicBezTo>
                <a:cubicBezTo>
                  <a:pt x="19908" y="4973"/>
                  <a:pt x="19942" y="4888"/>
                  <a:pt x="19900" y="4844"/>
                </a:cubicBezTo>
                <a:cubicBezTo>
                  <a:pt x="19856" y="4743"/>
                  <a:pt x="19645" y="4794"/>
                  <a:pt x="19600" y="4661"/>
                </a:cubicBezTo>
                <a:cubicBezTo>
                  <a:pt x="19559" y="4540"/>
                  <a:pt x="19793" y="4409"/>
                  <a:pt x="19706" y="4220"/>
                </a:cubicBezTo>
                <a:cubicBezTo>
                  <a:pt x="19669" y="4140"/>
                  <a:pt x="19571" y="4119"/>
                  <a:pt x="19494" y="4071"/>
                </a:cubicBezTo>
                <a:cubicBezTo>
                  <a:pt x="19311" y="4076"/>
                  <a:pt x="19342" y="4233"/>
                  <a:pt x="19178" y="4259"/>
                </a:cubicBezTo>
                <a:cubicBezTo>
                  <a:pt x="19016" y="4284"/>
                  <a:pt x="18946" y="4083"/>
                  <a:pt x="18812" y="4057"/>
                </a:cubicBezTo>
                <a:cubicBezTo>
                  <a:pt x="18693" y="4034"/>
                  <a:pt x="18536" y="4154"/>
                  <a:pt x="18428" y="4078"/>
                </a:cubicBezTo>
                <a:cubicBezTo>
                  <a:pt x="18300" y="4042"/>
                  <a:pt x="18371" y="3914"/>
                  <a:pt x="18331" y="3806"/>
                </a:cubicBezTo>
                <a:cubicBezTo>
                  <a:pt x="18320" y="3777"/>
                  <a:pt x="18291" y="3756"/>
                  <a:pt x="18274" y="3733"/>
                </a:cubicBezTo>
                <a:cubicBezTo>
                  <a:pt x="18073" y="3697"/>
                  <a:pt x="17900" y="3831"/>
                  <a:pt x="17818" y="3934"/>
                </a:cubicBezTo>
                <a:cubicBezTo>
                  <a:pt x="17747" y="4025"/>
                  <a:pt x="17715" y="4124"/>
                  <a:pt x="17543" y="4117"/>
                </a:cubicBezTo>
                <a:cubicBezTo>
                  <a:pt x="17504" y="4086"/>
                  <a:pt x="17455" y="4066"/>
                  <a:pt x="17429" y="4025"/>
                </a:cubicBezTo>
                <a:cubicBezTo>
                  <a:pt x="17175" y="3638"/>
                  <a:pt x="17816" y="3597"/>
                  <a:pt x="17950" y="3363"/>
                </a:cubicBezTo>
                <a:cubicBezTo>
                  <a:pt x="18043" y="3198"/>
                  <a:pt x="17875" y="3120"/>
                  <a:pt x="17844" y="2999"/>
                </a:cubicBezTo>
                <a:cubicBezTo>
                  <a:pt x="17832" y="2953"/>
                  <a:pt x="17869" y="2904"/>
                  <a:pt x="17884" y="2876"/>
                </a:cubicBezTo>
                <a:cubicBezTo>
                  <a:pt x="17926" y="2796"/>
                  <a:pt x="17963" y="2687"/>
                  <a:pt x="17909" y="2603"/>
                </a:cubicBezTo>
                <a:cubicBezTo>
                  <a:pt x="17892" y="2575"/>
                  <a:pt x="17877" y="2547"/>
                  <a:pt x="17844" y="2532"/>
                </a:cubicBezTo>
                <a:cubicBezTo>
                  <a:pt x="17709" y="2474"/>
                  <a:pt x="17609" y="2576"/>
                  <a:pt x="17552" y="2624"/>
                </a:cubicBezTo>
                <a:cubicBezTo>
                  <a:pt x="17512" y="2657"/>
                  <a:pt x="17458" y="2687"/>
                  <a:pt x="17397" y="2701"/>
                </a:cubicBezTo>
                <a:cubicBezTo>
                  <a:pt x="17350" y="2713"/>
                  <a:pt x="17317" y="2708"/>
                  <a:pt x="17283" y="2727"/>
                </a:cubicBezTo>
                <a:cubicBezTo>
                  <a:pt x="17212" y="2767"/>
                  <a:pt x="17207" y="2853"/>
                  <a:pt x="17111" y="2876"/>
                </a:cubicBezTo>
                <a:cubicBezTo>
                  <a:pt x="17078" y="2894"/>
                  <a:pt x="17010" y="2890"/>
                  <a:pt x="16973" y="2876"/>
                </a:cubicBezTo>
                <a:cubicBezTo>
                  <a:pt x="16909" y="2850"/>
                  <a:pt x="16868" y="2791"/>
                  <a:pt x="16795" y="2772"/>
                </a:cubicBezTo>
                <a:cubicBezTo>
                  <a:pt x="16728" y="2770"/>
                  <a:pt x="16660" y="2768"/>
                  <a:pt x="16592" y="2766"/>
                </a:cubicBezTo>
                <a:cubicBezTo>
                  <a:pt x="16545" y="2756"/>
                  <a:pt x="16513" y="2732"/>
                  <a:pt x="16478" y="2713"/>
                </a:cubicBezTo>
                <a:cubicBezTo>
                  <a:pt x="16451" y="2618"/>
                  <a:pt x="16475" y="2530"/>
                  <a:pt x="16526" y="2461"/>
                </a:cubicBezTo>
                <a:cubicBezTo>
                  <a:pt x="16559" y="2418"/>
                  <a:pt x="16625" y="2348"/>
                  <a:pt x="16584" y="2267"/>
                </a:cubicBezTo>
                <a:cubicBezTo>
                  <a:pt x="16547" y="2194"/>
                  <a:pt x="16449" y="2144"/>
                  <a:pt x="16346" y="2123"/>
                </a:cubicBezTo>
                <a:cubicBezTo>
                  <a:pt x="16283" y="2110"/>
                  <a:pt x="16232" y="2121"/>
                  <a:pt x="16185" y="2098"/>
                </a:cubicBezTo>
                <a:cubicBezTo>
                  <a:pt x="16118" y="2065"/>
                  <a:pt x="16116" y="2001"/>
                  <a:pt x="16080" y="1942"/>
                </a:cubicBezTo>
                <a:cubicBezTo>
                  <a:pt x="16012" y="1834"/>
                  <a:pt x="15839" y="1731"/>
                  <a:pt x="15982" y="1584"/>
                </a:cubicBezTo>
                <a:cubicBezTo>
                  <a:pt x="16067" y="1497"/>
                  <a:pt x="16221" y="1541"/>
                  <a:pt x="16315" y="1488"/>
                </a:cubicBezTo>
                <a:cubicBezTo>
                  <a:pt x="16329" y="1479"/>
                  <a:pt x="16334" y="1459"/>
                  <a:pt x="16346" y="1449"/>
                </a:cubicBezTo>
                <a:cubicBezTo>
                  <a:pt x="16345" y="1308"/>
                  <a:pt x="16182" y="1228"/>
                  <a:pt x="16071" y="1170"/>
                </a:cubicBezTo>
                <a:cubicBezTo>
                  <a:pt x="16035" y="1151"/>
                  <a:pt x="15973" y="1108"/>
                  <a:pt x="15900" y="1124"/>
                </a:cubicBezTo>
                <a:cubicBezTo>
                  <a:pt x="15810" y="1143"/>
                  <a:pt x="15768" y="1215"/>
                  <a:pt x="15679" y="1234"/>
                </a:cubicBezTo>
                <a:cubicBezTo>
                  <a:pt x="15543" y="1263"/>
                  <a:pt x="15377" y="1155"/>
                  <a:pt x="15224" y="1156"/>
                </a:cubicBezTo>
                <a:cubicBezTo>
                  <a:pt x="15203" y="1173"/>
                  <a:pt x="15170" y="1182"/>
                  <a:pt x="15152" y="1202"/>
                </a:cubicBezTo>
                <a:cubicBezTo>
                  <a:pt x="15113" y="1245"/>
                  <a:pt x="15093" y="1302"/>
                  <a:pt x="15038" y="1332"/>
                </a:cubicBezTo>
                <a:cubicBezTo>
                  <a:pt x="15005" y="1349"/>
                  <a:pt x="14944" y="1355"/>
                  <a:pt x="14900" y="1344"/>
                </a:cubicBezTo>
                <a:cubicBezTo>
                  <a:pt x="14721" y="1297"/>
                  <a:pt x="14723" y="1134"/>
                  <a:pt x="14786" y="994"/>
                </a:cubicBezTo>
                <a:cubicBezTo>
                  <a:pt x="14798" y="967"/>
                  <a:pt x="14816" y="916"/>
                  <a:pt x="14802" y="877"/>
                </a:cubicBezTo>
                <a:cubicBezTo>
                  <a:pt x="14781" y="815"/>
                  <a:pt x="14716" y="751"/>
                  <a:pt x="14680" y="695"/>
                </a:cubicBezTo>
                <a:cubicBezTo>
                  <a:pt x="14616" y="597"/>
                  <a:pt x="14568" y="511"/>
                  <a:pt x="14445" y="461"/>
                </a:cubicBezTo>
                <a:cubicBezTo>
                  <a:pt x="14405" y="446"/>
                  <a:pt x="14318" y="428"/>
                  <a:pt x="14273" y="454"/>
                </a:cubicBezTo>
                <a:cubicBezTo>
                  <a:pt x="14150" y="490"/>
                  <a:pt x="14245" y="677"/>
                  <a:pt x="14087" y="715"/>
                </a:cubicBezTo>
                <a:cubicBezTo>
                  <a:pt x="14039" y="740"/>
                  <a:pt x="13955" y="721"/>
                  <a:pt x="13915" y="701"/>
                </a:cubicBezTo>
                <a:cubicBezTo>
                  <a:pt x="13864" y="676"/>
                  <a:pt x="13828" y="629"/>
                  <a:pt x="13777" y="603"/>
                </a:cubicBezTo>
                <a:cubicBezTo>
                  <a:pt x="13583" y="506"/>
                  <a:pt x="13180" y="500"/>
                  <a:pt x="13199" y="740"/>
                </a:cubicBezTo>
                <a:cubicBezTo>
                  <a:pt x="13212" y="750"/>
                  <a:pt x="13220" y="770"/>
                  <a:pt x="13233" y="779"/>
                </a:cubicBezTo>
                <a:cubicBezTo>
                  <a:pt x="13274" y="806"/>
                  <a:pt x="13333" y="809"/>
                  <a:pt x="13379" y="831"/>
                </a:cubicBezTo>
                <a:cubicBezTo>
                  <a:pt x="13410" y="847"/>
                  <a:pt x="13429" y="873"/>
                  <a:pt x="13460" y="889"/>
                </a:cubicBezTo>
                <a:cubicBezTo>
                  <a:pt x="13473" y="933"/>
                  <a:pt x="13480" y="958"/>
                  <a:pt x="13477" y="1007"/>
                </a:cubicBezTo>
                <a:cubicBezTo>
                  <a:pt x="13434" y="1043"/>
                  <a:pt x="13412" y="1080"/>
                  <a:pt x="13345" y="1097"/>
                </a:cubicBezTo>
                <a:cubicBezTo>
                  <a:pt x="13281" y="1113"/>
                  <a:pt x="13191" y="1095"/>
                  <a:pt x="13136" y="1117"/>
                </a:cubicBezTo>
                <a:cubicBezTo>
                  <a:pt x="13114" y="1135"/>
                  <a:pt x="13092" y="1152"/>
                  <a:pt x="13070" y="1170"/>
                </a:cubicBezTo>
                <a:cubicBezTo>
                  <a:pt x="13047" y="1183"/>
                  <a:pt x="13018" y="1188"/>
                  <a:pt x="12996" y="1202"/>
                </a:cubicBezTo>
                <a:cubicBezTo>
                  <a:pt x="12787" y="1196"/>
                  <a:pt x="12751" y="1051"/>
                  <a:pt x="12526" y="1065"/>
                </a:cubicBezTo>
                <a:cubicBezTo>
                  <a:pt x="12507" y="1076"/>
                  <a:pt x="12487" y="1086"/>
                  <a:pt x="12468" y="1097"/>
                </a:cubicBezTo>
                <a:cubicBezTo>
                  <a:pt x="12416" y="1158"/>
                  <a:pt x="12434" y="1275"/>
                  <a:pt x="12377" y="1337"/>
                </a:cubicBezTo>
                <a:cubicBezTo>
                  <a:pt x="12349" y="1368"/>
                  <a:pt x="12267" y="1407"/>
                  <a:pt x="12183" y="1389"/>
                </a:cubicBezTo>
                <a:cubicBezTo>
                  <a:pt x="12147" y="1382"/>
                  <a:pt x="12104" y="1351"/>
                  <a:pt x="12045" y="1364"/>
                </a:cubicBezTo>
                <a:cubicBezTo>
                  <a:pt x="11986" y="1377"/>
                  <a:pt x="11955" y="1430"/>
                  <a:pt x="11899" y="1449"/>
                </a:cubicBezTo>
                <a:cubicBezTo>
                  <a:pt x="11796" y="1482"/>
                  <a:pt x="11667" y="1415"/>
                  <a:pt x="11630" y="1371"/>
                </a:cubicBezTo>
                <a:cubicBezTo>
                  <a:pt x="11494" y="1210"/>
                  <a:pt x="11773" y="1107"/>
                  <a:pt x="11736" y="962"/>
                </a:cubicBezTo>
                <a:cubicBezTo>
                  <a:pt x="11722" y="907"/>
                  <a:pt x="11689" y="885"/>
                  <a:pt x="11655" y="850"/>
                </a:cubicBezTo>
                <a:cubicBezTo>
                  <a:pt x="11429" y="841"/>
                  <a:pt x="11409" y="1030"/>
                  <a:pt x="11143" y="1019"/>
                </a:cubicBezTo>
                <a:cubicBezTo>
                  <a:pt x="11101" y="988"/>
                  <a:pt x="11051" y="976"/>
                  <a:pt x="11028" y="928"/>
                </a:cubicBezTo>
                <a:cubicBezTo>
                  <a:pt x="11010" y="890"/>
                  <a:pt x="11038" y="836"/>
                  <a:pt x="11020" y="793"/>
                </a:cubicBezTo>
                <a:cubicBezTo>
                  <a:pt x="11012" y="773"/>
                  <a:pt x="10984" y="757"/>
                  <a:pt x="10971" y="740"/>
                </a:cubicBezTo>
                <a:cubicBezTo>
                  <a:pt x="10582" y="661"/>
                  <a:pt x="10663" y="935"/>
                  <a:pt x="10427" y="1012"/>
                </a:cubicBezTo>
                <a:cubicBezTo>
                  <a:pt x="10354" y="1036"/>
                  <a:pt x="10272" y="1017"/>
                  <a:pt x="10183" y="1033"/>
                </a:cubicBezTo>
                <a:cubicBezTo>
                  <a:pt x="10082" y="1050"/>
                  <a:pt x="9895" y="1094"/>
                  <a:pt x="9800" y="1046"/>
                </a:cubicBezTo>
                <a:cubicBezTo>
                  <a:pt x="9719" y="1006"/>
                  <a:pt x="9715" y="891"/>
                  <a:pt x="9630" y="857"/>
                </a:cubicBezTo>
                <a:cubicBezTo>
                  <a:pt x="9563" y="853"/>
                  <a:pt x="9495" y="849"/>
                  <a:pt x="9427" y="845"/>
                </a:cubicBezTo>
                <a:cubicBezTo>
                  <a:pt x="9377" y="834"/>
                  <a:pt x="9351" y="800"/>
                  <a:pt x="9313" y="779"/>
                </a:cubicBezTo>
                <a:cubicBezTo>
                  <a:pt x="9306" y="752"/>
                  <a:pt x="9282" y="710"/>
                  <a:pt x="9296" y="669"/>
                </a:cubicBezTo>
                <a:cubicBezTo>
                  <a:pt x="9306" y="639"/>
                  <a:pt x="9340" y="607"/>
                  <a:pt x="9353" y="578"/>
                </a:cubicBezTo>
                <a:cubicBezTo>
                  <a:pt x="9388" y="500"/>
                  <a:pt x="9324" y="409"/>
                  <a:pt x="9256" y="390"/>
                </a:cubicBezTo>
                <a:cubicBezTo>
                  <a:pt x="9145" y="337"/>
                  <a:pt x="9007" y="506"/>
                  <a:pt x="8881" y="429"/>
                </a:cubicBezTo>
                <a:cubicBezTo>
                  <a:pt x="8823" y="412"/>
                  <a:pt x="8763" y="343"/>
                  <a:pt x="8783" y="267"/>
                </a:cubicBezTo>
                <a:cubicBezTo>
                  <a:pt x="8790" y="241"/>
                  <a:pt x="8811" y="197"/>
                  <a:pt x="8800" y="162"/>
                </a:cubicBezTo>
                <a:cubicBezTo>
                  <a:pt x="8767" y="52"/>
                  <a:pt x="8635" y="-1"/>
                  <a:pt x="8459" y="0"/>
                </a:cubicBezTo>
                <a:close/>
                <a:moveTo>
                  <a:pt x="9783" y="16089"/>
                </a:moveTo>
                <a:cubicBezTo>
                  <a:pt x="9851" y="16101"/>
                  <a:pt x="9914" y="16135"/>
                  <a:pt x="9976" y="16175"/>
                </a:cubicBezTo>
                <a:cubicBezTo>
                  <a:pt x="9976" y="16474"/>
                  <a:pt x="9976" y="16799"/>
                  <a:pt x="9976" y="17097"/>
                </a:cubicBezTo>
                <a:cubicBezTo>
                  <a:pt x="9976" y="17096"/>
                  <a:pt x="9882" y="17286"/>
                  <a:pt x="9671" y="17127"/>
                </a:cubicBezTo>
                <a:cubicBezTo>
                  <a:pt x="9541" y="17029"/>
                  <a:pt x="8872" y="16498"/>
                  <a:pt x="8804" y="16444"/>
                </a:cubicBezTo>
                <a:cubicBezTo>
                  <a:pt x="8867" y="16377"/>
                  <a:pt x="8923" y="16299"/>
                  <a:pt x="9020" y="16270"/>
                </a:cubicBezTo>
                <a:cubicBezTo>
                  <a:pt x="9144" y="16233"/>
                  <a:pt x="9233" y="16324"/>
                  <a:pt x="9361" y="16297"/>
                </a:cubicBezTo>
                <a:cubicBezTo>
                  <a:pt x="9503" y="16267"/>
                  <a:pt x="9621" y="16059"/>
                  <a:pt x="9783" y="16089"/>
                </a:cubicBezTo>
                <a:close/>
                <a:moveTo>
                  <a:pt x="12111" y="16270"/>
                </a:moveTo>
                <a:cubicBezTo>
                  <a:pt x="12207" y="16287"/>
                  <a:pt x="12265" y="16333"/>
                  <a:pt x="12337" y="16368"/>
                </a:cubicBezTo>
                <a:cubicBezTo>
                  <a:pt x="12474" y="16434"/>
                  <a:pt x="12782" y="16524"/>
                  <a:pt x="13025" y="16479"/>
                </a:cubicBezTo>
                <a:lnTo>
                  <a:pt x="11863" y="17379"/>
                </a:lnTo>
                <a:cubicBezTo>
                  <a:pt x="11863" y="17379"/>
                  <a:pt x="11551" y="17522"/>
                  <a:pt x="11551" y="17276"/>
                </a:cubicBezTo>
                <a:cubicBezTo>
                  <a:pt x="11551" y="16969"/>
                  <a:pt x="11551" y="16667"/>
                  <a:pt x="11551" y="16388"/>
                </a:cubicBezTo>
                <a:cubicBezTo>
                  <a:pt x="11678" y="16360"/>
                  <a:pt x="11794" y="16339"/>
                  <a:pt x="11916" y="16304"/>
                </a:cubicBezTo>
                <a:cubicBezTo>
                  <a:pt x="11961" y="16290"/>
                  <a:pt x="12043" y="16258"/>
                  <a:pt x="12111" y="16270"/>
                </a:cubicBezTo>
                <a:close/>
              </a:path>
            </a:pathLst>
          </a:custGeom>
          <a:solidFill>
            <a:srgbClr val="009051">
              <a:alpha val="7948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1" name="River"/>
          <p:cNvSpPr/>
          <p:nvPr/>
        </p:nvSpPr>
        <p:spPr>
          <a:xfrm>
            <a:off x="178952" y="3081752"/>
            <a:ext cx="2084846" cy="208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37" h="21568" fill="norm" stroke="1" extrusionOk="0">
                <a:moveTo>
                  <a:pt x="9496" y="0"/>
                </a:moveTo>
                <a:cubicBezTo>
                  <a:pt x="9451" y="0"/>
                  <a:pt x="9440" y="80"/>
                  <a:pt x="9485" y="86"/>
                </a:cubicBezTo>
                <a:cubicBezTo>
                  <a:pt x="10244" y="237"/>
                  <a:pt x="13119" y="378"/>
                  <a:pt x="13758" y="1230"/>
                </a:cubicBezTo>
                <a:cubicBezTo>
                  <a:pt x="14311" y="1963"/>
                  <a:pt x="11009" y="2372"/>
                  <a:pt x="8344" y="3505"/>
                </a:cubicBezTo>
                <a:cubicBezTo>
                  <a:pt x="5499" y="4718"/>
                  <a:pt x="4439" y="6939"/>
                  <a:pt x="5504" y="8303"/>
                </a:cubicBezTo>
                <a:cubicBezTo>
                  <a:pt x="6570" y="9668"/>
                  <a:pt x="12015" y="11545"/>
                  <a:pt x="11075" y="13416"/>
                </a:cubicBezTo>
                <a:cubicBezTo>
                  <a:pt x="10135" y="15287"/>
                  <a:pt x="6566" y="15729"/>
                  <a:pt x="3434" y="17923"/>
                </a:cubicBezTo>
                <a:cubicBezTo>
                  <a:pt x="302" y="20118"/>
                  <a:pt x="0" y="21568"/>
                  <a:pt x="0" y="21568"/>
                </a:cubicBezTo>
                <a:lnTo>
                  <a:pt x="12371" y="21568"/>
                </a:lnTo>
                <a:cubicBezTo>
                  <a:pt x="13215" y="20851"/>
                  <a:pt x="14849" y="19670"/>
                  <a:pt x="16317" y="18651"/>
                </a:cubicBezTo>
                <a:cubicBezTo>
                  <a:pt x="18523" y="17120"/>
                  <a:pt x="21600" y="14381"/>
                  <a:pt x="19353" y="12014"/>
                </a:cubicBezTo>
                <a:cubicBezTo>
                  <a:pt x="16035" y="8531"/>
                  <a:pt x="10018" y="7796"/>
                  <a:pt x="10566" y="6152"/>
                </a:cubicBezTo>
                <a:cubicBezTo>
                  <a:pt x="11114" y="4507"/>
                  <a:pt x="17457" y="3457"/>
                  <a:pt x="16397" y="1365"/>
                </a:cubicBezTo>
                <a:cubicBezTo>
                  <a:pt x="15683" y="-32"/>
                  <a:pt x="11024" y="0"/>
                  <a:pt x="9496" y="0"/>
                </a:cubicBezTo>
                <a:close/>
                <a:moveTo>
                  <a:pt x="8475" y="987"/>
                </a:moveTo>
                <a:cubicBezTo>
                  <a:pt x="8394" y="987"/>
                  <a:pt x="8329" y="1056"/>
                  <a:pt x="8329" y="1142"/>
                </a:cubicBezTo>
                <a:cubicBezTo>
                  <a:pt x="8329" y="1228"/>
                  <a:pt x="8394" y="1299"/>
                  <a:pt x="8475" y="1299"/>
                </a:cubicBezTo>
                <a:lnTo>
                  <a:pt x="11653" y="1299"/>
                </a:lnTo>
                <a:cubicBezTo>
                  <a:pt x="11733" y="1299"/>
                  <a:pt x="11797" y="1228"/>
                  <a:pt x="11797" y="1142"/>
                </a:cubicBezTo>
                <a:cubicBezTo>
                  <a:pt x="11797" y="1056"/>
                  <a:pt x="11733" y="987"/>
                  <a:pt x="11653" y="987"/>
                </a:cubicBezTo>
                <a:lnTo>
                  <a:pt x="8475" y="987"/>
                </a:lnTo>
                <a:close/>
                <a:moveTo>
                  <a:pt x="7595" y="1708"/>
                </a:moveTo>
                <a:cubicBezTo>
                  <a:pt x="7515" y="1708"/>
                  <a:pt x="7449" y="1779"/>
                  <a:pt x="7449" y="1865"/>
                </a:cubicBezTo>
                <a:cubicBezTo>
                  <a:pt x="7449" y="1951"/>
                  <a:pt x="7515" y="2022"/>
                  <a:pt x="7595" y="2022"/>
                </a:cubicBezTo>
                <a:lnTo>
                  <a:pt x="10773" y="2022"/>
                </a:lnTo>
                <a:cubicBezTo>
                  <a:pt x="10853" y="2022"/>
                  <a:pt x="10917" y="1951"/>
                  <a:pt x="10917" y="1865"/>
                </a:cubicBezTo>
                <a:cubicBezTo>
                  <a:pt x="10917" y="1779"/>
                  <a:pt x="10853" y="1708"/>
                  <a:pt x="10773" y="1708"/>
                </a:cubicBezTo>
                <a:lnTo>
                  <a:pt x="7595" y="1708"/>
                </a:lnTo>
                <a:close/>
                <a:moveTo>
                  <a:pt x="13677" y="5105"/>
                </a:moveTo>
                <a:cubicBezTo>
                  <a:pt x="13572" y="5105"/>
                  <a:pt x="13481" y="5197"/>
                  <a:pt x="13481" y="5316"/>
                </a:cubicBezTo>
                <a:cubicBezTo>
                  <a:pt x="13481" y="5435"/>
                  <a:pt x="13567" y="5527"/>
                  <a:pt x="13677" y="5527"/>
                </a:cubicBezTo>
                <a:lnTo>
                  <a:pt x="17488" y="5527"/>
                </a:lnTo>
                <a:cubicBezTo>
                  <a:pt x="17599" y="5527"/>
                  <a:pt x="17685" y="5435"/>
                  <a:pt x="17685" y="5316"/>
                </a:cubicBezTo>
                <a:cubicBezTo>
                  <a:pt x="17685" y="5197"/>
                  <a:pt x="17599" y="5105"/>
                  <a:pt x="17488" y="5105"/>
                </a:cubicBezTo>
                <a:lnTo>
                  <a:pt x="13677" y="5105"/>
                </a:lnTo>
                <a:close/>
                <a:moveTo>
                  <a:pt x="12507" y="6103"/>
                </a:moveTo>
                <a:cubicBezTo>
                  <a:pt x="12397" y="6103"/>
                  <a:pt x="12311" y="6195"/>
                  <a:pt x="12311" y="6313"/>
                </a:cubicBezTo>
                <a:cubicBezTo>
                  <a:pt x="12311" y="6432"/>
                  <a:pt x="12397" y="6524"/>
                  <a:pt x="12507" y="6524"/>
                </a:cubicBezTo>
                <a:lnTo>
                  <a:pt x="16317" y="6524"/>
                </a:lnTo>
                <a:cubicBezTo>
                  <a:pt x="16422" y="6524"/>
                  <a:pt x="16513" y="6427"/>
                  <a:pt x="16513" y="6313"/>
                </a:cubicBezTo>
                <a:cubicBezTo>
                  <a:pt x="16513" y="6195"/>
                  <a:pt x="16427" y="6103"/>
                  <a:pt x="16317" y="6103"/>
                </a:cubicBezTo>
                <a:lnTo>
                  <a:pt x="12507" y="6103"/>
                </a:lnTo>
                <a:close/>
                <a:moveTo>
                  <a:pt x="13657" y="7095"/>
                </a:moveTo>
                <a:cubicBezTo>
                  <a:pt x="13546" y="7095"/>
                  <a:pt x="13462" y="7187"/>
                  <a:pt x="13462" y="7306"/>
                </a:cubicBezTo>
                <a:cubicBezTo>
                  <a:pt x="13462" y="7425"/>
                  <a:pt x="13546" y="7517"/>
                  <a:pt x="13657" y="7517"/>
                </a:cubicBezTo>
                <a:lnTo>
                  <a:pt x="17468" y="7517"/>
                </a:lnTo>
                <a:cubicBezTo>
                  <a:pt x="17579" y="7517"/>
                  <a:pt x="17664" y="7425"/>
                  <a:pt x="17664" y="7306"/>
                </a:cubicBezTo>
                <a:cubicBezTo>
                  <a:pt x="17664" y="7187"/>
                  <a:pt x="17579" y="7095"/>
                  <a:pt x="17468" y="7095"/>
                </a:cubicBezTo>
                <a:lnTo>
                  <a:pt x="13657" y="7095"/>
                </a:lnTo>
                <a:close/>
                <a:moveTo>
                  <a:pt x="3786" y="11502"/>
                </a:moveTo>
                <a:cubicBezTo>
                  <a:pt x="3650" y="11502"/>
                  <a:pt x="3539" y="11619"/>
                  <a:pt x="3539" y="11765"/>
                </a:cubicBezTo>
                <a:cubicBezTo>
                  <a:pt x="3539" y="11910"/>
                  <a:pt x="3650" y="12029"/>
                  <a:pt x="3786" y="12029"/>
                </a:cubicBezTo>
                <a:lnTo>
                  <a:pt x="7595" y="12029"/>
                </a:lnTo>
                <a:cubicBezTo>
                  <a:pt x="7731" y="12029"/>
                  <a:pt x="7842" y="11910"/>
                  <a:pt x="7842" y="11765"/>
                </a:cubicBezTo>
                <a:cubicBezTo>
                  <a:pt x="7842" y="11619"/>
                  <a:pt x="7731" y="11502"/>
                  <a:pt x="7595" y="11502"/>
                </a:cubicBezTo>
                <a:lnTo>
                  <a:pt x="3786" y="11502"/>
                </a:lnTo>
                <a:close/>
                <a:moveTo>
                  <a:pt x="5193" y="12796"/>
                </a:moveTo>
                <a:cubicBezTo>
                  <a:pt x="5058" y="12796"/>
                  <a:pt x="4947" y="12913"/>
                  <a:pt x="4947" y="13059"/>
                </a:cubicBezTo>
                <a:cubicBezTo>
                  <a:pt x="4947" y="13204"/>
                  <a:pt x="5058" y="13323"/>
                  <a:pt x="5193" y="13323"/>
                </a:cubicBezTo>
                <a:lnTo>
                  <a:pt x="9003" y="13323"/>
                </a:lnTo>
                <a:cubicBezTo>
                  <a:pt x="9138" y="13323"/>
                  <a:pt x="9249" y="13204"/>
                  <a:pt x="9249" y="13059"/>
                </a:cubicBezTo>
                <a:cubicBezTo>
                  <a:pt x="9249" y="12913"/>
                  <a:pt x="9138" y="12796"/>
                  <a:pt x="9003" y="12796"/>
                </a:cubicBezTo>
                <a:lnTo>
                  <a:pt x="5193" y="12796"/>
                </a:lnTo>
                <a:close/>
                <a:moveTo>
                  <a:pt x="3871" y="14090"/>
                </a:moveTo>
                <a:cubicBezTo>
                  <a:pt x="3735" y="14090"/>
                  <a:pt x="3624" y="14207"/>
                  <a:pt x="3624" y="14353"/>
                </a:cubicBezTo>
                <a:cubicBezTo>
                  <a:pt x="3624" y="14498"/>
                  <a:pt x="3735" y="14617"/>
                  <a:pt x="3871" y="14617"/>
                </a:cubicBezTo>
                <a:lnTo>
                  <a:pt x="7682" y="14617"/>
                </a:lnTo>
                <a:cubicBezTo>
                  <a:pt x="7817" y="14617"/>
                  <a:pt x="7927" y="14498"/>
                  <a:pt x="7927" y="14353"/>
                </a:cubicBezTo>
                <a:cubicBezTo>
                  <a:pt x="7927" y="14207"/>
                  <a:pt x="7817" y="14090"/>
                  <a:pt x="7682" y="14090"/>
                </a:cubicBezTo>
                <a:lnTo>
                  <a:pt x="3871" y="14090"/>
                </a:lnTo>
                <a:close/>
              </a:path>
            </a:pathLst>
          </a:custGeom>
          <a:solidFill>
            <a:srgbClr val="0096FF">
              <a:alpha val="48176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2" name="Grass"/>
          <p:cNvSpPr/>
          <p:nvPr/>
        </p:nvSpPr>
        <p:spPr>
          <a:xfrm>
            <a:off x="1628751" y="1787183"/>
            <a:ext cx="1269506" cy="1270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258" y="0"/>
                </a:moveTo>
                <a:cubicBezTo>
                  <a:pt x="7235" y="3053"/>
                  <a:pt x="9465" y="11094"/>
                  <a:pt x="8315" y="21600"/>
                </a:cubicBezTo>
                <a:cubicBezTo>
                  <a:pt x="8546" y="21600"/>
                  <a:pt x="8775" y="21600"/>
                  <a:pt x="8994" y="21600"/>
                </a:cubicBezTo>
                <a:cubicBezTo>
                  <a:pt x="9872" y="21600"/>
                  <a:pt x="10583" y="21600"/>
                  <a:pt x="10583" y="21600"/>
                </a:cubicBezTo>
                <a:cubicBezTo>
                  <a:pt x="10996" y="21600"/>
                  <a:pt x="11266" y="21600"/>
                  <a:pt x="11266" y="21600"/>
                </a:cubicBezTo>
                <a:cubicBezTo>
                  <a:pt x="11266" y="21600"/>
                  <a:pt x="11726" y="19302"/>
                  <a:pt x="12016" y="16222"/>
                </a:cubicBezTo>
                <a:cubicBezTo>
                  <a:pt x="12018" y="19335"/>
                  <a:pt x="12273" y="21600"/>
                  <a:pt x="12273" y="21600"/>
                </a:cubicBezTo>
                <a:cubicBezTo>
                  <a:pt x="12273" y="21600"/>
                  <a:pt x="12368" y="21600"/>
                  <a:pt x="12536" y="21600"/>
                </a:cubicBezTo>
                <a:cubicBezTo>
                  <a:pt x="12536" y="21600"/>
                  <a:pt x="13427" y="21600"/>
                  <a:pt x="14359" y="21600"/>
                </a:cubicBezTo>
                <a:cubicBezTo>
                  <a:pt x="14620" y="21600"/>
                  <a:pt x="14884" y="21600"/>
                  <a:pt x="15133" y="21600"/>
                </a:cubicBezTo>
                <a:cubicBezTo>
                  <a:pt x="15208" y="21600"/>
                  <a:pt x="15283" y="21600"/>
                  <a:pt x="15354" y="21600"/>
                </a:cubicBezTo>
                <a:cubicBezTo>
                  <a:pt x="15798" y="21600"/>
                  <a:pt x="16835" y="21600"/>
                  <a:pt x="17719" y="21600"/>
                </a:cubicBezTo>
                <a:cubicBezTo>
                  <a:pt x="15772" y="12227"/>
                  <a:pt x="18765" y="5225"/>
                  <a:pt x="19788" y="2530"/>
                </a:cubicBezTo>
                <a:cubicBezTo>
                  <a:pt x="15621" y="6890"/>
                  <a:pt x="15069" y="15195"/>
                  <a:pt x="15066" y="19252"/>
                </a:cubicBezTo>
                <a:cubicBezTo>
                  <a:pt x="14220" y="10582"/>
                  <a:pt x="16307" y="6504"/>
                  <a:pt x="17258" y="4248"/>
                </a:cubicBezTo>
                <a:cubicBezTo>
                  <a:pt x="15479" y="5742"/>
                  <a:pt x="14366" y="8273"/>
                  <a:pt x="13670" y="10946"/>
                </a:cubicBezTo>
                <a:cubicBezTo>
                  <a:pt x="14032" y="6459"/>
                  <a:pt x="15179" y="2786"/>
                  <a:pt x="16337" y="236"/>
                </a:cubicBezTo>
                <a:cubicBezTo>
                  <a:pt x="13757" y="2634"/>
                  <a:pt x="12663" y="7069"/>
                  <a:pt x="12244" y="11279"/>
                </a:cubicBezTo>
                <a:cubicBezTo>
                  <a:pt x="12212" y="7664"/>
                  <a:pt x="11663" y="4009"/>
                  <a:pt x="9894" y="2004"/>
                </a:cubicBezTo>
                <a:cubicBezTo>
                  <a:pt x="10306" y="4049"/>
                  <a:pt x="11108" y="8525"/>
                  <a:pt x="10399" y="14592"/>
                </a:cubicBezTo>
                <a:cubicBezTo>
                  <a:pt x="10017" y="9372"/>
                  <a:pt x="8978" y="2701"/>
                  <a:pt x="6258" y="0"/>
                </a:cubicBezTo>
                <a:close/>
                <a:moveTo>
                  <a:pt x="3557" y="2004"/>
                </a:moveTo>
                <a:cubicBezTo>
                  <a:pt x="3959" y="3154"/>
                  <a:pt x="4706" y="4841"/>
                  <a:pt x="5303" y="7205"/>
                </a:cubicBezTo>
                <a:cubicBezTo>
                  <a:pt x="4575" y="8849"/>
                  <a:pt x="4111" y="10785"/>
                  <a:pt x="3818" y="12696"/>
                </a:cubicBezTo>
                <a:cubicBezTo>
                  <a:pt x="3754" y="10213"/>
                  <a:pt x="3231" y="7657"/>
                  <a:pt x="1786" y="5678"/>
                </a:cubicBezTo>
                <a:cubicBezTo>
                  <a:pt x="3206" y="12539"/>
                  <a:pt x="2400" y="17299"/>
                  <a:pt x="0" y="21600"/>
                </a:cubicBezTo>
                <a:cubicBezTo>
                  <a:pt x="706" y="21600"/>
                  <a:pt x="2401" y="21600"/>
                  <a:pt x="2401" y="21600"/>
                </a:cubicBezTo>
                <a:cubicBezTo>
                  <a:pt x="2458" y="21600"/>
                  <a:pt x="2968" y="20136"/>
                  <a:pt x="3362" y="18012"/>
                </a:cubicBezTo>
                <a:cubicBezTo>
                  <a:pt x="3303" y="20129"/>
                  <a:pt x="3392" y="21600"/>
                  <a:pt x="3392" y="21600"/>
                </a:cubicBezTo>
                <a:cubicBezTo>
                  <a:pt x="3392" y="21600"/>
                  <a:pt x="4422" y="21600"/>
                  <a:pt x="5536" y="21600"/>
                </a:cubicBezTo>
                <a:cubicBezTo>
                  <a:pt x="5577" y="21600"/>
                  <a:pt x="5617" y="21600"/>
                  <a:pt x="5658" y="21600"/>
                </a:cubicBezTo>
                <a:cubicBezTo>
                  <a:pt x="6772" y="21600"/>
                  <a:pt x="7803" y="21600"/>
                  <a:pt x="7803" y="21600"/>
                </a:cubicBezTo>
                <a:cubicBezTo>
                  <a:pt x="7803" y="21600"/>
                  <a:pt x="8408" y="13047"/>
                  <a:pt x="6426" y="6885"/>
                </a:cubicBezTo>
                <a:cubicBezTo>
                  <a:pt x="6726" y="5765"/>
                  <a:pt x="7037" y="4871"/>
                  <a:pt x="7300" y="4248"/>
                </a:cubicBezTo>
                <a:cubicBezTo>
                  <a:pt x="6826" y="4685"/>
                  <a:pt x="6408" y="5211"/>
                  <a:pt x="6039" y="5802"/>
                </a:cubicBezTo>
                <a:cubicBezTo>
                  <a:pt x="5427" y="4253"/>
                  <a:pt x="4621" y="2918"/>
                  <a:pt x="3557" y="2004"/>
                </a:cubicBezTo>
                <a:close/>
                <a:moveTo>
                  <a:pt x="19814" y="5678"/>
                </a:moveTo>
                <a:cubicBezTo>
                  <a:pt x="15706" y="11307"/>
                  <a:pt x="19048" y="21600"/>
                  <a:pt x="19199" y="21600"/>
                </a:cubicBezTo>
                <a:cubicBezTo>
                  <a:pt x="19199" y="21600"/>
                  <a:pt x="20894" y="21600"/>
                  <a:pt x="21600" y="21600"/>
                </a:cubicBezTo>
                <a:cubicBezTo>
                  <a:pt x="19200" y="17299"/>
                  <a:pt x="18394" y="12539"/>
                  <a:pt x="19814" y="5678"/>
                </a:cubicBezTo>
                <a:close/>
                <a:moveTo>
                  <a:pt x="5813" y="9681"/>
                </a:moveTo>
                <a:cubicBezTo>
                  <a:pt x="6290" y="12658"/>
                  <a:pt x="6417" y="16443"/>
                  <a:pt x="5605" y="21205"/>
                </a:cubicBezTo>
                <a:cubicBezTo>
                  <a:pt x="5007" y="16723"/>
                  <a:pt x="5279" y="12748"/>
                  <a:pt x="5813" y="9681"/>
                </a:cubicBezTo>
                <a:close/>
              </a:path>
            </a:pathLst>
          </a:custGeom>
          <a:solidFill>
            <a:srgbClr val="008F00">
              <a:alpha val="54144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23" name="Google Shape;68;p15" descr="Google Shape;68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7236" y="410574"/>
            <a:ext cx="5640725" cy="375957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69;p15"/>
          <p:cNvSpPr txBox="1"/>
          <p:nvPr/>
        </p:nvSpPr>
        <p:spPr>
          <a:xfrm>
            <a:off x="6291574" y="2042049"/>
            <a:ext cx="20319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Terrestrial</a:t>
            </a:r>
          </a:p>
        </p:txBody>
      </p:sp>
      <p:pic>
        <p:nvPicPr>
          <p:cNvPr id="125" name="Google Shape;70;p15" descr="Google Shape;70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4655999" y="3136974"/>
            <a:ext cx="2905550" cy="1918127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Google Shape;71;p15"/>
          <p:cNvSpPr txBox="1"/>
          <p:nvPr/>
        </p:nvSpPr>
        <p:spPr>
          <a:xfrm>
            <a:off x="7463583" y="4068550"/>
            <a:ext cx="1631401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Fossorial (underground)</a:t>
            </a:r>
          </a:p>
        </p:txBody>
      </p:sp>
      <p:pic>
        <p:nvPicPr>
          <p:cNvPr id="127" name="Google Shape;74;p15" descr="Google Shape;74;p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240725" y="2973349"/>
            <a:ext cx="2905551" cy="208175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Google Shape;75;p15"/>
          <p:cNvSpPr txBox="1"/>
          <p:nvPr/>
        </p:nvSpPr>
        <p:spPr>
          <a:xfrm>
            <a:off x="88124" y="3731378"/>
            <a:ext cx="22665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Semi-aquatic</a:t>
            </a:r>
          </a:p>
        </p:txBody>
      </p:sp>
      <p:sp>
        <p:nvSpPr>
          <p:cNvPr id="129" name="Google Shape;76;p15"/>
          <p:cNvSpPr txBox="1"/>
          <p:nvPr/>
        </p:nvSpPr>
        <p:spPr>
          <a:xfrm>
            <a:off x="213315" y="987499"/>
            <a:ext cx="4960370" cy="63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600"/>
            </a:pPr>
            <a:r>
              <a:t>Adaptive radiation (~20MY) </a:t>
            </a:r>
          </a:p>
          <a:p>
            <a:pPr lvl="2">
              <a:defRPr sz="1600"/>
            </a:pPr>
            <a:r>
              <a:t>=&gt; diversity of lifestyles, niche conservatism</a:t>
            </a:r>
          </a:p>
        </p:txBody>
      </p:sp>
      <p:pic>
        <p:nvPicPr>
          <p:cNvPr id="130" name="Google Shape;77;p15" descr="Google Shape;77;p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4142746" y="-89964"/>
            <a:ext cx="3153486" cy="210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Google Shape;78;p15"/>
          <p:cNvSpPr txBox="1"/>
          <p:nvPr/>
        </p:nvSpPr>
        <p:spPr>
          <a:xfrm>
            <a:off x="5923591" y="322869"/>
            <a:ext cx="16998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Arboreal</a:t>
            </a:r>
          </a:p>
        </p:txBody>
      </p:sp>
      <p:pic>
        <p:nvPicPr>
          <p:cNvPr id="132" name="Google Shape;72;p15" descr="Google Shape;72;p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5305" y="1261561"/>
            <a:ext cx="3029569" cy="227217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Google Shape;73;p15"/>
          <p:cNvSpPr txBox="1"/>
          <p:nvPr/>
        </p:nvSpPr>
        <p:spPr>
          <a:xfrm>
            <a:off x="621711" y="2148718"/>
            <a:ext cx="15825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Scansorial</a:t>
            </a:r>
          </a:p>
        </p:txBody>
      </p:sp>
      <p:sp>
        <p:nvSpPr>
          <p:cNvPr id="134" name="Google Shape;61;p14"/>
          <p:cNvSpPr txBox="1"/>
          <p:nvPr/>
        </p:nvSpPr>
        <p:spPr>
          <a:xfrm>
            <a:off x="130050" y="70947"/>
            <a:ext cx="3894001" cy="884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400"/>
            </a:lvl1pPr>
          </a:lstStyle>
          <a:p>
            <a:pPr/>
            <a:r>
              <a:t>Asterophryinae subfamily of Papua New Guinea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ounded Rectangle"/>
          <p:cNvSpPr/>
          <p:nvPr/>
        </p:nvSpPr>
        <p:spPr>
          <a:xfrm>
            <a:off x="3399645" y="137446"/>
            <a:ext cx="2344710" cy="1321992"/>
          </a:xfrm>
          <a:prstGeom prst="roundRect">
            <a:avLst>
              <a:gd name="adj" fmla="val 14410"/>
            </a:avLst>
          </a:prstGeom>
          <a:solidFill>
            <a:srgbClr val="011993">
              <a:alpha val="2426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64" name="Google Shape;165;p23"/>
          <p:cNvSpPr txBox="1"/>
          <p:nvPr/>
        </p:nvSpPr>
        <p:spPr>
          <a:xfrm>
            <a:off x="1191723" y="226966"/>
            <a:ext cx="1896860" cy="478926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Oreophryne</a:t>
            </a:r>
          </a:p>
        </p:txBody>
      </p:sp>
      <p:sp>
        <p:nvSpPr>
          <p:cNvPr id="365" name="Google Shape;166;p23"/>
          <p:cNvSpPr txBox="1"/>
          <p:nvPr/>
        </p:nvSpPr>
        <p:spPr>
          <a:xfrm>
            <a:off x="6207953" y="154257"/>
            <a:ext cx="1796382" cy="47892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Auparoparo</a:t>
            </a:r>
          </a:p>
        </p:txBody>
      </p:sp>
      <p:pic>
        <p:nvPicPr>
          <p:cNvPr id="366" name="Google Shape;338;p30" descr="Google Shape;338;p30"/>
          <p:cNvPicPr>
            <a:picLocks noChangeAspect="1"/>
          </p:cNvPicPr>
          <p:nvPr/>
        </p:nvPicPr>
        <p:blipFill>
          <a:blip r:embed="rId2">
            <a:extLst/>
          </a:blip>
          <a:srcRect l="29906" t="48906" r="22438" b="9283"/>
          <a:stretch>
            <a:fillRect/>
          </a:stretch>
        </p:blipFill>
        <p:spPr>
          <a:xfrm>
            <a:off x="1109700" y="764816"/>
            <a:ext cx="2061839" cy="1233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Google Shape;348;p31" descr="Google Shape;348;p31"/>
          <p:cNvPicPr>
            <a:picLocks noChangeAspect="1"/>
          </p:cNvPicPr>
          <p:nvPr/>
        </p:nvPicPr>
        <p:blipFill>
          <a:blip r:embed="rId3">
            <a:extLst/>
          </a:blip>
          <a:srcRect l="13696" t="33246" r="21885" b="5261"/>
          <a:stretch>
            <a:fillRect/>
          </a:stretch>
        </p:blipFill>
        <p:spPr>
          <a:xfrm>
            <a:off x="6071887" y="718393"/>
            <a:ext cx="2068572" cy="1346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Google Shape;335;p30" descr="Google Shape;335;p30"/>
          <p:cNvPicPr>
            <a:picLocks noChangeAspect="1"/>
          </p:cNvPicPr>
          <p:nvPr/>
        </p:nvPicPr>
        <p:blipFill>
          <a:blip r:embed="rId4">
            <a:extLst/>
          </a:blip>
          <a:srcRect l="1882" t="7360" r="17418" b="7360"/>
          <a:stretch>
            <a:fillRect/>
          </a:stretch>
        </p:blipFill>
        <p:spPr>
          <a:xfrm flipH="1">
            <a:off x="1106263" y="2057626"/>
            <a:ext cx="2068577" cy="1487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Google Shape;345;p31" descr="Google Shape;345;p31"/>
          <p:cNvPicPr>
            <a:picLocks noChangeAspect="1"/>
          </p:cNvPicPr>
          <p:nvPr/>
        </p:nvPicPr>
        <p:blipFill>
          <a:blip r:embed="rId5">
            <a:extLst/>
          </a:blip>
          <a:srcRect l="7907" t="20529" r="16526" b="9140"/>
          <a:stretch>
            <a:fillRect/>
          </a:stretch>
        </p:blipFill>
        <p:spPr>
          <a:xfrm>
            <a:off x="6073013" y="2150599"/>
            <a:ext cx="2082597" cy="1322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oreophryne_inornata.jpg" descr="oreophryne_inornata.jpg"/>
          <p:cNvPicPr>
            <a:picLocks noChangeAspect="1"/>
          </p:cNvPicPr>
          <p:nvPr/>
        </p:nvPicPr>
        <p:blipFill>
          <a:blip r:embed="rId6">
            <a:extLst/>
          </a:blip>
          <a:srcRect l="15588" t="12861" r="10609" b="19498"/>
          <a:stretch>
            <a:fillRect/>
          </a:stretch>
        </p:blipFill>
        <p:spPr>
          <a:xfrm flipH="1">
            <a:off x="1106326" y="3604436"/>
            <a:ext cx="2068334" cy="1421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oreophryne_insulana.jpg" descr="oreophryne_insulana.jpg"/>
          <p:cNvPicPr>
            <a:picLocks noChangeAspect="1"/>
          </p:cNvPicPr>
          <p:nvPr/>
        </p:nvPicPr>
        <p:blipFill>
          <a:blip r:embed="rId7">
            <a:extLst/>
          </a:blip>
          <a:srcRect l="22206" t="19517" r="13210" b="19517"/>
          <a:stretch>
            <a:fillRect/>
          </a:stretch>
        </p:blipFill>
        <p:spPr>
          <a:xfrm>
            <a:off x="6055417" y="3557801"/>
            <a:ext cx="2101334" cy="1487734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How do their morphologies compare?"/>
          <p:cNvSpPr txBox="1"/>
          <p:nvPr/>
        </p:nvSpPr>
        <p:spPr>
          <a:xfrm>
            <a:off x="3288653" y="406818"/>
            <a:ext cx="2566694" cy="116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000"/>
            </a:lvl1pPr>
          </a:lstStyle>
          <a:p>
            <a:pPr/>
            <a:r>
              <a:t>How do their morphologies compare?</a:t>
            </a:r>
          </a:p>
        </p:txBody>
      </p:sp>
      <p:sp>
        <p:nvSpPr>
          <p:cNvPr id="373" name="Both have:…"/>
          <p:cNvSpPr txBox="1"/>
          <p:nvPr/>
        </p:nvSpPr>
        <p:spPr>
          <a:xfrm>
            <a:off x="3565538" y="1820528"/>
            <a:ext cx="2012925" cy="1919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  <a:defRPr sz="1600"/>
            </a:pPr>
            <a:r>
              <a:t>Both have: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Varied body sizes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Varied color patterns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Long limbs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Enlarged digit pads</a:t>
            </a:r>
          </a:p>
          <a:p>
            <a:pPr marL="140368" indent="-140368">
              <a:lnSpc>
                <a:spcPct val="150000"/>
              </a:lnSpc>
              <a:buSzPct val="100000"/>
              <a:buChar char="•"/>
              <a:defRPr sz="1600"/>
            </a:pPr>
            <a:r>
              <a:t>Some toe webbing</a:t>
            </a:r>
          </a:p>
        </p:txBody>
      </p:sp>
      <p:sp>
        <p:nvSpPr>
          <p:cNvPr id="374" name="Species O. inornata and A. insulana cohabit Fergusson Island!"/>
          <p:cNvSpPr txBox="1"/>
          <p:nvPr/>
        </p:nvSpPr>
        <p:spPr>
          <a:xfrm>
            <a:off x="3138895" y="4101451"/>
            <a:ext cx="2952287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t>Species </a:t>
            </a:r>
            <a:r>
              <a:rPr i="1"/>
              <a:t>O. inornata </a:t>
            </a:r>
            <a:r>
              <a:t>and </a:t>
            </a:r>
            <a:r>
              <a:rPr i="1"/>
              <a:t>A. insulana</a:t>
            </a:r>
            <a:r>
              <a:t> cohabit Fergusson Island!</a:t>
            </a:r>
          </a:p>
        </p:txBody>
      </p:sp>
      <p:sp>
        <p:nvSpPr>
          <p:cNvPr id="375" name="Double Arrow"/>
          <p:cNvSpPr/>
          <p:nvPr/>
        </p:nvSpPr>
        <p:spPr>
          <a:xfrm>
            <a:off x="3256812" y="4502542"/>
            <a:ext cx="2716452" cy="400584"/>
          </a:xfrm>
          <a:prstGeom prst="leftRightArrow">
            <a:avLst>
              <a:gd name="adj1" fmla="val 34013"/>
              <a:gd name="adj2" fmla="val 66968"/>
            </a:avLst>
          </a:prstGeom>
          <a:solidFill>
            <a:srgbClr val="76D6FF">
              <a:alpha val="43741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ounded Rectangle"/>
          <p:cNvSpPr/>
          <p:nvPr/>
        </p:nvSpPr>
        <p:spPr>
          <a:xfrm>
            <a:off x="472146" y="109827"/>
            <a:ext cx="3295755" cy="1270001"/>
          </a:xfrm>
          <a:prstGeom prst="roundRect">
            <a:avLst>
              <a:gd name="adj" fmla="val 15000"/>
            </a:avLst>
          </a:prstGeom>
          <a:solidFill>
            <a:srgbClr val="941751">
              <a:alpha val="33569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78" name="What might be different?"/>
          <p:cNvSpPr txBox="1"/>
          <p:nvPr/>
        </p:nvSpPr>
        <p:spPr>
          <a:xfrm>
            <a:off x="258979" y="244098"/>
            <a:ext cx="3839555" cy="100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3500"/>
            </a:lvl1pPr>
          </a:lstStyle>
          <a:p>
            <a:pPr/>
            <a:r>
              <a:t>What might be different?</a:t>
            </a:r>
          </a:p>
        </p:txBody>
      </p:sp>
      <p:sp>
        <p:nvSpPr>
          <p:cNvPr id="379" name="Intergeneric - Boettger 1895"/>
          <p:cNvSpPr txBox="1"/>
          <p:nvPr/>
        </p:nvSpPr>
        <p:spPr>
          <a:xfrm>
            <a:off x="3889967" y="459269"/>
            <a:ext cx="1910408" cy="172815"/>
          </a:xfrm>
          <a:prstGeom prst="rect">
            <a:avLst/>
          </a:prstGeom>
          <a:solidFill>
            <a:srgbClr val="009051">
              <a:alpha val="2879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Intergeneric - Boettger 1895</a:t>
            </a:r>
          </a:p>
        </p:txBody>
      </p:sp>
      <p:sp>
        <p:nvSpPr>
          <p:cNvPr id="380" name="This study"/>
          <p:cNvSpPr txBox="1"/>
          <p:nvPr/>
        </p:nvSpPr>
        <p:spPr>
          <a:xfrm>
            <a:off x="3889967" y="887100"/>
            <a:ext cx="707207" cy="172815"/>
          </a:xfrm>
          <a:prstGeom prst="rect">
            <a:avLst/>
          </a:prstGeom>
          <a:solidFill>
            <a:srgbClr val="7A81FF">
              <a:alpha val="276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This study</a:t>
            </a:r>
          </a:p>
        </p:txBody>
      </p:sp>
      <p:sp>
        <p:nvSpPr>
          <p:cNvPr id="381" name="Interspecific - Parker 1934"/>
          <p:cNvSpPr txBox="1"/>
          <p:nvPr/>
        </p:nvSpPr>
        <p:spPr>
          <a:xfrm>
            <a:off x="3900933" y="670912"/>
            <a:ext cx="1888475" cy="172816"/>
          </a:xfrm>
          <a:prstGeom prst="rect">
            <a:avLst/>
          </a:prstGeom>
          <a:solidFill>
            <a:srgbClr val="FFD479">
              <a:alpha val="449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Interspecific - Parker 1934</a:t>
            </a:r>
          </a:p>
        </p:txBody>
      </p:sp>
      <p:sp>
        <p:nvSpPr>
          <p:cNvPr id="382" name="Trait source:"/>
          <p:cNvSpPr txBox="1"/>
          <p:nvPr/>
        </p:nvSpPr>
        <p:spPr>
          <a:xfrm>
            <a:off x="3889967" y="218097"/>
            <a:ext cx="85395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u="sng"/>
            </a:lvl1pPr>
          </a:lstStyle>
          <a:p>
            <a:pPr/>
            <a:r>
              <a:t>Trait source:</a:t>
            </a:r>
          </a:p>
        </p:txBody>
      </p:sp>
      <p:sp>
        <p:nvSpPr>
          <p:cNvPr id="383" name="N=52"/>
          <p:cNvSpPr txBox="1"/>
          <p:nvPr/>
        </p:nvSpPr>
        <p:spPr>
          <a:xfrm>
            <a:off x="3900646" y="1131868"/>
            <a:ext cx="44270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N=52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Rounded Rectangle"/>
          <p:cNvSpPr/>
          <p:nvPr/>
        </p:nvSpPr>
        <p:spPr>
          <a:xfrm>
            <a:off x="472146" y="109827"/>
            <a:ext cx="3295755" cy="1270001"/>
          </a:xfrm>
          <a:prstGeom prst="roundRect">
            <a:avLst>
              <a:gd name="adj" fmla="val 15000"/>
            </a:avLst>
          </a:prstGeom>
          <a:solidFill>
            <a:srgbClr val="941751">
              <a:alpha val="33569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86" name="What might be different?"/>
          <p:cNvSpPr txBox="1"/>
          <p:nvPr/>
        </p:nvSpPr>
        <p:spPr>
          <a:xfrm>
            <a:off x="258979" y="244098"/>
            <a:ext cx="3839555" cy="1001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3500"/>
            </a:lvl1pPr>
          </a:lstStyle>
          <a:p>
            <a:pPr/>
            <a:r>
              <a:t>What might be different?</a:t>
            </a:r>
          </a:p>
        </p:txBody>
      </p:sp>
      <p:pic>
        <p:nvPicPr>
          <p:cNvPr id="387" name="Google Shape;338;p30" descr="Google Shape;338;p30"/>
          <p:cNvPicPr>
            <a:picLocks noChangeAspect="1"/>
          </p:cNvPicPr>
          <p:nvPr/>
        </p:nvPicPr>
        <p:blipFill>
          <a:blip r:embed="rId2">
            <a:extLst/>
          </a:blip>
          <a:srcRect l="29906" t="48906" r="22438" b="9283"/>
          <a:stretch>
            <a:fillRect/>
          </a:stretch>
        </p:blipFill>
        <p:spPr>
          <a:xfrm>
            <a:off x="779575" y="2070208"/>
            <a:ext cx="3490969" cy="208921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Toe lengths"/>
          <p:cNvSpPr txBox="1"/>
          <p:nvPr/>
        </p:nvSpPr>
        <p:spPr>
          <a:xfrm>
            <a:off x="3867307" y="4479099"/>
            <a:ext cx="792188" cy="172816"/>
          </a:xfrm>
          <a:prstGeom prst="rect">
            <a:avLst/>
          </a:prstGeom>
          <a:solidFill>
            <a:srgbClr val="FFD479">
              <a:alpha val="449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Toe lengths</a:t>
            </a:r>
          </a:p>
        </p:txBody>
      </p:sp>
      <p:sp>
        <p:nvSpPr>
          <p:cNvPr id="389" name="Toe webbing"/>
          <p:cNvSpPr txBox="1"/>
          <p:nvPr/>
        </p:nvSpPr>
        <p:spPr>
          <a:xfrm>
            <a:off x="2547951" y="4712951"/>
            <a:ext cx="868462" cy="172816"/>
          </a:xfrm>
          <a:prstGeom prst="rect">
            <a:avLst/>
          </a:prstGeom>
          <a:solidFill>
            <a:srgbClr val="FFD479">
              <a:alpha val="449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Toe webbing</a:t>
            </a:r>
          </a:p>
        </p:txBody>
      </p:sp>
      <p:sp>
        <p:nvSpPr>
          <p:cNvPr id="390" name="Relative pad size"/>
          <p:cNvSpPr txBox="1"/>
          <p:nvPr/>
        </p:nvSpPr>
        <p:spPr>
          <a:xfrm>
            <a:off x="1061831" y="4350977"/>
            <a:ext cx="1173263" cy="172816"/>
          </a:xfrm>
          <a:prstGeom prst="rect">
            <a:avLst/>
          </a:prstGeom>
          <a:solidFill>
            <a:srgbClr val="7A81FF">
              <a:alpha val="276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Relative pad size</a:t>
            </a:r>
          </a:p>
        </p:txBody>
      </p:sp>
      <p:sp>
        <p:nvSpPr>
          <p:cNvPr id="391" name="Pupil"/>
          <p:cNvSpPr txBox="1"/>
          <p:nvPr/>
        </p:nvSpPr>
        <p:spPr>
          <a:xfrm>
            <a:off x="216240" y="3190170"/>
            <a:ext cx="351582" cy="172815"/>
          </a:xfrm>
          <a:prstGeom prst="rect">
            <a:avLst/>
          </a:prstGeom>
          <a:solidFill>
            <a:srgbClr val="009051">
              <a:alpha val="2879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Pupil</a:t>
            </a:r>
          </a:p>
        </p:txBody>
      </p:sp>
      <p:sp>
        <p:nvSpPr>
          <p:cNvPr id="392" name="Tympanum size"/>
          <p:cNvSpPr txBox="1"/>
          <p:nvPr/>
        </p:nvSpPr>
        <p:spPr>
          <a:xfrm>
            <a:off x="2511264" y="1790021"/>
            <a:ext cx="1079873" cy="172815"/>
          </a:xfrm>
          <a:prstGeom prst="rect">
            <a:avLst/>
          </a:prstGeom>
          <a:solidFill>
            <a:srgbClr val="FFD479">
              <a:alpha val="449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Tympanum size</a:t>
            </a:r>
          </a:p>
        </p:txBody>
      </p:sp>
      <p:sp>
        <p:nvSpPr>
          <p:cNvPr id="393" name="Intraorbital width"/>
          <p:cNvSpPr txBox="1"/>
          <p:nvPr/>
        </p:nvSpPr>
        <p:spPr>
          <a:xfrm>
            <a:off x="448545" y="1693491"/>
            <a:ext cx="1130846" cy="172815"/>
          </a:xfrm>
          <a:prstGeom prst="rect">
            <a:avLst/>
          </a:prstGeom>
          <a:solidFill>
            <a:srgbClr val="FFD479">
              <a:alpha val="449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Intraorbital width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6785526" y="713962"/>
            <a:ext cx="1915241" cy="1345445"/>
            <a:chOff x="0" y="0"/>
            <a:chExt cx="1915239" cy="1345444"/>
          </a:xfrm>
        </p:grpSpPr>
        <p:sp>
          <p:nvSpPr>
            <p:cNvPr id="394" name="Circle"/>
            <p:cNvSpPr/>
            <p:nvPr/>
          </p:nvSpPr>
          <p:spPr>
            <a:xfrm>
              <a:off x="1334822" y="355672"/>
              <a:ext cx="580418" cy="580419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95" name="Circle"/>
            <p:cNvSpPr/>
            <p:nvPr/>
          </p:nvSpPr>
          <p:spPr>
            <a:xfrm>
              <a:off x="0" y="320597"/>
              <a:ext cx="580418" cy="580418"/>
            </a:xfrm>
            <a:prstGeom prst="ellipse">
              <a:avLst/>
            </a:prstGeom>
            <a:solidFill>
              <a:srgbClr val="DDDDD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96" name="Line"/>
            <p:cNvSpPr/>
            <p:nvPr/>
          </p:nvSpPr>
          <p:spPr>
            <a:xfrm>
              <a:off x="92406" y="-1"/>
              <a:ext cx="1734177" cy="1301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592" fill="norm" stroke="1" extrusionOk="0">
                  <a:moveTo>
                    <a:pt x="0" y="21271"/>
                  </a:moveTo>
                  <a:cubicBezTo>
                    <a:pt x="289" y="16671"/>
                    <a:pt x="1201" y="12179"/>
                    <a:pt x="2693" y="8018"/>
                  </a:cubicBezTo>
                  <a:cubicBezTo>
                    <a:pt x="3474" y="5841"/>
                    <a:pt x="4427" y="3739"/>
                    <a:pt x="5850" y="2251"/>
                  </a:cubicBezTo>
                  <a:cubicBezTo>
                    <a:pt x="7283" y="752"/>
                    <a:pt x="9066" y="9"/>
                    <a:pt x="10885" y="0"/>
                  </a:cubicBezTo>
                  <a:cubicBezTo>
                    <a:pt x="12620" y="-8"/>
                    <a:pt x="14329" y="654"/>
                    <a:pt x="15735" y="2017"/>
                  </a:cubicBezTo>
                  <a:cubicBezTo>
                    <a:pt x="16952" y="3197"/>
                    <a:pt x="17863" y="4829"/>
                    <a:pt x="18624" y="6563"/>
                  </a:cubicBezTo>
                  <a:cubicBezTo>
                    <a:pt x="20616" y="11110"/>
                    <a:pt x="21600" y="16323"/>
                    <a:pt x="21459" y="21592"/>
                  </a:cubicBezTo>
                </a:path>
              </a:pathLst>
            </a:custGeom>
            <a:noFill/>
            <a:ln w="25400" cap="flat">
              <a:solidFill>
                <a:schemeClr val="accent2">
                  <a:lumOff val="-2588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97" name="Line"/>
            <p:cNvSpPr/>
            <p:nvPr/>
          </p:nvSpPr>
          <p:spPr>
            <a:xfrm>
              <a:off x="140219" y="115467"/>
              <a:ext cx="1634826" cy="1217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86" fill="norm" stroke="1" extrusionOk="0">
                  <a:moveTo>
                    <a:pt x="0" y="21146"/>
                  </a:moveTo>
                  <a:cubicBezTo>
                    <a:pt x="215" y="16736"/>
                    <a:pt x="1147" y="12435"/>
                    <a:pt x="2739" y="8535"/>
                  </a:cubicBezTo>
                  <a:cubicBezTo>
                    <a:pt x="3573" y="6493"/>
                    <a:pt x="4590" y="4580"/>
                    <a:pt x="5907" y="2990"/>
                  </a:cubicBezTo>
                  <a:cubicBezTo>
                    <a:pt x="7314" y="1293"/>
                    <a:pt x="9049" y="-14"/>
                    <a:pt x="10960" y="0"/>
                  </a:cubicBezTo>
                  <a:cubicBezTo>
                    <a:pt x="12781" y="13"/>
                    <a:pt x="14436" y="1230"/>
                    <a:pt x="15829" y="2766"/>
                  </a:cubicBezTo>
                  <a:cubicBezTo>
                    <a:pt x="16972" y="4026"/>
                    <a:pt x="17938" y="5502"/>
                    <a:pt x="18728" y="7137"/>
                  </a:cubicBezTo>
                  <a:cubicBezTo>
                    <a:pt x="20804" y="11436"/>
                    <a:pt x="21600" y="16517"/>
                    <a:pt x="21573" y="21586"/>
                  </a:cubicBezTo>
                </a:path>
              </a:pathLst>
            </a:custGeom>
            <a:noFill/>
            <a:ln w="25400" cap="flat">
              <a:solidFill>
                <a:schemeClr val="accent2">
                  <a:lumOff val="-2588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98" name="Line"/>
            <p:cNvSpPr/>
            <p:nvPr/>
          </p:nvSpPr>
          <p:spPr>
            <a:xfrm>
              <a:off x="142702" y="1198095"/>
              <a:ext cx="1632136" cy="147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86" fill="norm" stroke="1" extrusionOk="0">
                  <a:moveTo>
                    <a:pt x="0" y="20779"/>
                  </a:moveTo>
                  <a:cubicBezTo>
                    <a:pt x="239" y="16497"/>
                    <a:pt x="1159" y="12326"/>
                    <a:pt x="2708" y="8535"/>
                  </a:cubicBezTo>
                  <a:cubicBezTo>
                    <a:pt x="3542" y="6492"/>
                    <a:pt x="4561" y="4580"/>
                    <a:pt x="5881" y="2990"/>
                  </a:cubicBezTo>
                  <a:cubicBezTo>
                    <a:pt x="7290" y="1293"/>
                    <a:pt x="9028" y="-14"/>
                    <a:pt x="10943" y="0"/>
                  </a:cubicBezTo>
                  <a:cubicBezTo>
                    <a:pt x="12766" y="13"/>
                    <a:pt x="14425" y="1230"/>
                    <a:pt x="15819" y="2765"/>
                  </a:cubicBezTo>
                  <a:cubicBezTo>
                    <a:pt x="16964" y="4026"/>
                    <a:pt x="17932" y="5502"/>
                    <a:pt x="18723" y="7136"/>
                  </a:cubicBezTo>
                  <a:cubicBezTo>
                    <a:pt x="20803" y="11436"/>
                    <a:pt x="21600" y="16517"/>
                    <a:pt x="21573" y="21586"/>
                  </a:cubicBezTo>
                </a:path>
              </a:pathLst>
            </a:custGeom>
            <a:noFill/>
            <a:ln w="25400" cap="flat">
              <a:solidFill>
                <a:schemeClr val="accent2">
                  <a:lumOff val="-2588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99" name="Line"/>
            <p:cNvSpPr/>
            <p:nvPr/>
          </p:nvSpPr>
          <p:spPr>
            <a:xfrm>
              <a:off x="196650" y="1077473"/>
              <a:ext cx="1492321" cy="22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503" y="18075"/>
                    <a:pt x="1576" y="15135"/>
                    <a:pt x="3135" y="10980"/>
                  </a:cubicBezTo>
                  <a:cubicBezTo>
                    <a:pt x="4643" y="6957"/>
                    <a:pt x="6308" y="2953"/>
                    <a:pt x="8248" y="0"/>
                  </a:cubicBezTo>
                  <a:cubicBezTo>
                    <a:pt x="9125" y="3243"/>
                    <a:pt x="10135" y="5165"/>
                    <a:pt x="11195" y="5301"/>
                  </a:cubicBezTo>
                  <a:cubicBezTo>
                    <a:pt x="12204" y="5430"/>
                    <a:pt x="13176" y="3889"/>
                    <a:pt x="14003" y="940"/>
                  </a:cubicBezTo>
                  <a:cubicBezTo>
                    <a:pt x="15942" y="4624"/>
                    <a:pt x="17827" y="8890"/>
                    <a:pt x="19593" y="14205"/>
                  </a:cubicBezTo>
                  <a:cubicBezTo>
                    <a:pt x="20264" y="16223"/>
                    <a:pt x="20934" y="18059"/>
                    <a:pt x="21600" y="19664"/>
                  </a:cubicBezTo>
                </a:path>
              </a:pathLst>
            </a:custGeom>
            <a:noFill/>
            <a:ln w="25400" cap="flat">
              <a:solidFill>
                <a:schemeClr val="accent2">
                  <a:lumOff val="-2588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426" name="Connection Line"/>
            <p:cNvSpPr/>
            <p:nvPr/>
          </p:nvSpPr>
          <p:spPr>
            <a:xfrm>
              <a:off x="788256" y="189151"/>
              <a:ext cx="22189" cy="857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chemeClr val="accent2">
                  <a:lumOff val="43529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  <p:sp>
          <p:nvSpPr>
            <p:cNvPr id="427" name="Connection Line"/>
            <p:cNvSpPr/>
            <p:nvPr/>
          </p:nvSpPr>
          <p:spPr>
            <a:xfrm>
              <a:off x="1120285" y="186766"/>
              <a:ext cx="12371" cy="881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chemeClr val="accent2">
                  <a:lumOff val="43529"/>
                </a:schemeClr>
              </a:solidFill>
              <a:prstDash val="solid"/>
              <a:round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/>
            </a:p>
          </p:txBody>
        </p:sp>
      </p:grpSp>
      <p:sp>
        <p:nvSpPr>
          <p:cNvPr id="403" name="Vomerine teeth"/>
          <p:cNvSpPr txBox="1"/>
          <p:nvPr/>
        </p:nvSpPr>
        <p:spPr>
          <a:xfrm>
            <a:off x="7019497" y="358097"/>
            <a:ext cx="1037830" cy="172816"/>
          </a:xfrm>
          <a:prstGeom prst="rect">
            <a:avLst/>
          </a:prstGeom>
          <a:solidFill>
            <a:srgbClr val="009051">
              <a:alpha val="2879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Vomerine teeth</a:t>
            </a:r>
          </a:p>
        </p:txBody>
      </p:sp>
      <p:sp>
        <p:nvSpPr>
          <p:cNvPr id="404" name="Palatal ridges"/>
          <p:cNvSpPr txBox="1"/>
          <p:nvPr/>
        </p:nvSpPr>
        <p:spPr>
          <a:xfrm>
            <a:off x="7538596" y="2291205"/>
            <a:ext cx="936105" cy="172815"/>
          </a:xfrm>
          <a:prstGeom prst="rect">
            <a:avLst/>
          </a:prstGeom>
          <a:solidFill>
            <a:srgbClr val="009051">
              <a:alpha val="2879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Palatal ridges</a:t>
            </a:r>
          </a:p>
        </p:txBody>
      </p:sp>
      <p:pic>
        <p:nvPicPr>
          <p:cNvPr id="405" name="Screen Shot 2022-12-30 at 1.21.17 AM.png" descr="Screen Shot 2022-12-30 at 1.21.1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8252" y="2859260"/>
            <a:ext cx="1735593" cy="969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Screen Shot 2022-12-30 at 1.21.46 AM.png" descr="Screen Shot 2022-12-30 at 1.21.4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08252" y="3921613"/>
            <a:ext cx="1735536" cy="1031544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Line"/>
          <p:cNvSpPr/>
          <p:nvPr/>
        </p:nvSpPr>
        <p:spPr>
          <a:xfrm flipV="1">
            <a:off x="653517" y="2954890"/>
            <a:ext cx="910456" cy="335808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08" name="Line"/>
          <p:cNvSpPr/>
          <p:nvPr/>
        </p:nvSpPr>
        <p:spPr>
          <a:xfrm>
            <a:off x="1161909" y="1915079"/>
            <a:ext cx="402664" cy="742192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09" name="Line"/>
          <p:cNvSpPr/>
          <p:nvPr/>
        </p:nvSpPr>
        <p:spPr>
          <a:xfrm flipH="1">
            <a:off x="2115676" y="2000155"/>
            <a:ext cx="1002109" cy="1002110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0" name="Line"/>
          <p:cNvSpPr/>
          <p:nvPr/>
        </p:nvSpPr>
        <p:spPr>
          <a:xfrm flipV="1">
            <a:off x="1706774" y="3671844"/>
            <a:ext cx="254759" cy="647283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1" name="Line"/>
          <p:cNvSpPr/>
          <p:nvPr/>
        </p:nvSpPr>
        <p:spPr>
          <a:xfrm flipV="1">
            <a:off x="1789692" y="4000636"/>
            <a:ext cx="910456" cy="335808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2" name="Line"/>
          <p:cNvSpPr/>
          <p:nvPr/>
        </p:nvSpPr>
        <p:spPr>
          <a:xfrm flipV="1">
            <a:off x="2940930" y="3831987"/>
            <a:ext cx="208791" cy="811025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3" name="Line"/>
          <p:cNvSpPr/>
          <p:nvPr/>
        </p:nvSpPr>
        <p:spPr>
          <a:xfrm flipH="1" flipV="1">
            <a:off x="3406843" y="4027151"/>
            <a:ext cx="796803" cy="412742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4" name="Line"/>
          <p:cNvSpPr/>
          <p:nvPr/>
        </p:nvSpPr>
        <p:spPr>
          <a:xfrm>
            <a:off x="7538412" y="490644"/>
            <a:ext cx="1" cy="533353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5" name="Line"/>
          <p:cNvSpPr/>
          <p:nvPr/>
        </p:nvSpPr>
        <p:spPr>
          <a:xfrm flipH="1" flipV="1">
            <a:off x="7707843" y="1935270"/>
            <a:ext cx="307712" cy="307711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6" name="Line"/>
          <p:cNvSpPr/>
          <p:nvPr/>
        </p:nvSpPr>
        <p:spPr>
          <a:xfrm flipV="1">
            <a:off x="7269238" y="1349737"/>
            <a:ext cx="251137" cy="791957"/>
          </a:xfrm>
          <a:prstGeom prst="line">
            <a:avLst/>
          </a:prstGeom>
          <a:ln w="12700">
            <a:solidFill>
              <a:schemeClr val="accent2">
                <a:lumOff val="-2588"/>
              </a:schemeClr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417" name="Shoulder girdle type"/>
          <p:cNvSpPr txBox="1"/>
          <p:nvPr/>
        </p:nvSpPr>
        <p:spPr>
          <a:xfrm>
            <a:off x="7502538" y="4350977"/>
            <a:ext cx="1404721" cy="172816"/>
          </a:xfrm>
          <a:prstGeom prst="rect">
            <a:avLst/>
          </a:prstGeom>
          <a:solidFill>
            <a:srgbClr val="FFD479">
              <a:alpha val="449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Shoulder girdle type</a:t>
            </a:r>
          </a:p>
        </p:txBody>
      </p:sp>
      <p:sp>
        <p:nvSpPr>
          <p:cNvPr id="418" name="Call type"/>
          <p:cNvSpPr txBox="1"/>
          <p:nvPr/>
        </p:nvSpPr>
        <p:spPr>
          <a:xfrm>
            <a:off x="7902082" y="3257636"/>
            <a:ext cx="605633" cy="172815"/>
          </a:xfrm>
          <a:prstGeom prst="rect">
            <a:avLst/>
          </a:prstGeom>
          <a:solidFill>
            <a:srgbClr val="7A81FF">
              <a:alpha val="276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Call type</a:t>
            </a:r>
          </a:p>
        </p:txBody>
      </p:sp>
      <p:sp>
        <p:nvSpPr>
          <p:cNvPr id="419" name="N=52"/>
          <p:cNvSpPr txBox="1"/>
          <p:nvPr/>
        </p:nvSpPr>
        <p:spPr>
          <a:xfrm>
            <a:off x="3900646" y="1131868"/>
            <a:ext cx="44270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N=52</a:t>
            </a:r>
          </a:p>
        </p:txBody>
      </p:sp>
      <p:sp>
        <p:nvSpPr>
          <p:cNvPr id="420" name="Palatal grooves"/>
          <p:cNvSpPr txBox="1"/>
          <p:nvPr/>
        </p:nvSpPr>
        <p:spPr>
          <a:xfrm>
            <a:off x="6416566" y="2143612"/>
            <a:ext cx="1063204" cy="172816"/>
          </a:xfrm>
          <a:prstGeom prst="rect">
            <a:avLst/>
          </a:prstGeom>
          <a:solidFill>
            <a:srgbClr val="7A81FF">
              <a:alpha val="276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Palatal grooves</a:t>
            </a:r>
          </a:p>
        </p:txBody>
      </p:sp>
      <p:sp>
        <p:nvSpPr>
          <p:cNvPr id="421" name="Intergeneric - Boettger 1895"/>
          <p:cNvSpPr txBox="1"/>
          <p:nvPr/>
        </p:nvSpPr>
        <p:spPr>
          <a:xfrm>
            <a:off x="3889967" y="459269"/>
            <a:ext cx="1910408" cy="172815"/>
          </a:xfrm>
          <a:prstGeom prst="rect">
            <a:avLst/>
          </a:prstGeom>
          <a:solidFill>
            <a:srgbClr val="009051">
              <a:alpha val="28796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Intergeneric - Boettger 1895</a:t>
            </a:r>
          </a:p>
        </p:txBody>
      </p:sp>
      <p:sp>
        <p:nvSpPr>
          <p:cNvPr id="422" name="This study"/>
          <p:cNvSpPr txBox="1"/>
          <p:nvPr/>
        </p:nvSpPr>
        <p:spPr>
          <a:xfrm>
            <a:off x="3889967" y="887100"/>
            <a:ext cx="707207" cy="172815"/>
          </a:xfrm>
          <a:prstGeom prst="rect">
            <a:avLst/>
          </a:prstGeom>
          <a:solidFill>
            <a:srgbClr val="7A81FF">
              <a:alpha val="276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This study</a:t>
            </a:r>
          </a:p>
        </p:txBody>
      </p:sp>
      <p:sp>
        <p:nvSpPr>
          <p:cNvPr id="423" name="Interspecific - Parker 1934"/>
          <p:cNvSpPr txBox="1"/>
          <p:nvPr/>
        </p:nvSpPr>
        <p:spPr>
          <a:xfrm>
            <a:off x="3900933" y="670912"/>
            <a:ext cx="1888475" cy="172816"/>
          </a:xfrm>
          <a:prstGeom prst="rect">
            <a:avLst/>
          </a:prstGeom>
          <a:solidFill>
            <a:srgbClr val="FFD479">
              <a:alpha val="449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200"/>
            </a:lvl1pPr>
          </a:lstStyle>
          <a:p>
            <a:pPr/>
            <a:r>
              <a:t>Interspecific - Parker 1934</a:t>
            </a:r>
          </a:p>
        </p:txBody>
      </p:sp>
      <p:sp>
        <p:nvSpPr>
          <p:cNvPr id="424" name="Trait source:"/>
          <p:cNvSpPr txBox="1"/>
          <p:nvPr/>
        </p:nvSpPr>
        <p:spPr>
          <a:xfrm>
            <a:off x="3889967" y="218097"/>
            <a:ext cx="85395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u="sng"/>
            </a:lvl1pPr>
          </a:lstStyle>
          <a:p>
            <a:pPr/>
            <a:r>
              <a:t>Trait source:</a:t>
            </a:r>
          </a:p>
        </p:txBody>
      </p:sp>
      <p:sp>
        <p:nvSpPr>
          <p:cNvPr id="425" name="Diagram from Parker 1934"/>
          <p:cNvSpPr txBox="1"/>
          <p:nvPr/>
        </p:nvSpPr>
        <p:spPr>
          <a:xfrm>
            <a:off x="5720170" y="4939092"/>
            <a:ext cx="120977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800"/>
            </a:lvl1pPr>
          </a:lstStyle>
          <a:p>
            <a:pPr/>
            <a:r>
              <a:t>Diagram from Parker 1934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194;p27"/>
          <p:cNvSpPr txBox="1"/>
          <p:nvPr/>
        </p:nvSpPr>
        <p:spPr>
          <a:xfrm>
            <a:off x="3196607" y="179986"/>
            <a:ext cx="889001" cy="505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5th toe &gt; 3rd toe</a:t>
            </a:r>
          </a:p>
        </p:txBody>
      </p:sp>
      <p:sp>
        <p:nvSpPr>
          <p:cNvPr id="430" name="Google Shape;196;p27"/>
          <p:cNvSpPr txBox="1"/>
          <p:nvPr/>
        </p:nvSpPr>
        <p:spPr>
          <a:xfrm>
            <a:off x="3919005" y="206813"/>
            <a:ext cx="889001" cy="478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000"/>
            </a:lvl1pPr>
          </a:lstStyle>
          <a:p>
            <a:pPr/>
            <a:r>
              <a:t>IO space &gt; eyelid width</a:t>
            </a:r>
          </a:p>
        </p:txBody>
      </p:sp>
      <p:sp>
        <p:nvSpPr>
          <p:cNvPr id="431" name="Google Shape;197;p27"/>
          <p:cNvSpPr txBox="1"/>
          <p:nvPr/>
        </p:nvSpPr>
        <p:spPr>
          <a:xfrm>
            <a:off x="4641404" y="233640"/>
            <a:ext cx="889001" cy="451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900"/>
            </a:lvl1pPr>
          </a:lstStyle>
          <a:p>
            <a:pPr/>
            <a:r>
              <a:t>Tympanum: eye diameter</a:t>
            </a:r>
          </a:p>
        </p:txBody>
      </p:sp>
      <p:sp>
        <p:nvSpPr>
          <p:cNvPr id="432" name="Google Shape;199;p27"/>
          <p:cNvSpPr txBox="1"/>
          <p:nvPr/>
        </p:nvSpPr>
        <p:spPr>
          <a:xfrm>
            <a:off x="5363803" y="46781"/>
            <a:ext cx="889001" cy="6384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000"/>
            </a:lvl1pPr>
          </a:lstStyle>
          <a:p>
            <a:pPr/>
            <a:r>
              <a:t>Scapula to procoracoid connector</a:t>
            </a:r>
          </a:p>
        </p:txBody>
      </p:sp>
      <p:sp>
        <p:nvSpPr>
          <p:cNvPr id="433" name="Google Shape;201;p27"/>
          <p:cNvSpPr txBox="1"/>
          <p:nvPr/>
        </p:nvSpPr>
        <p:spPr>
          <a:xfrm>
            <a:off x="2474208" y="5411"/>
            <a:ext cx="889001" cy="6798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Two palatal ridges</a:t>
            </a:r>
          </a:p>
        </p:txBody>
      </p:sp>
      <p:sp>
        <p:nvSpPr>
          <p:cNvPr id="434" name="Google Shape;266;p27"/>
          <p:cNvSpPr txBox="1"/>
          <p:nvPr/>
        </p:nvSpPr>
        <p:spPr>
          <a:xfrm>
            <a:off x="4735251" y="900703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35" name="Google Shape;267;p27"/>
          <p:cNvSpPr txBox="1"/>
          <p:nvPr/>
        </p:nvSpPr>
        <p:spPr>
          <a:xfrm>
            <a:off x="4723619" y="1241735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36" name="Google Shape;268;p27"/>
          <p:cNvSpPr txBox="1"/>
          <p:nvPr/>
        </p:nvSpPr>
        <p:spPr>
          <a:xfrm>
            <a:off x="4723619" y="1923798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37" name="Google Shape;269;p27"/>
          <p:cNvSpPr txBox="1"/>
          <p:nvPr/>
        </p:nvSpPr>
        <p:spPr>
          <a:xfrm>
            <a:off x="4723619" y="1582766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38" name="Google Shape;270;p27"/>
          <p:cNvSpPr txBox="1"/>
          <p:nvPr/>
        </p:nvSpPr>
        <p:spPr>
          <a:xfrm>
            <a:off x="4723619" y="2264829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39" name="Google Shape;271;p27"/>
          <p:cNvSpPr txBox="1"/>
          <p:nvPr/>
        </p:nvSpPr>
        <p:spPr>
          <a:xfrm>
            <a:off x="4723619" y="2605861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40" name="Google Shape;272;p27"/>
          <p:cNvSpPr txBox="1"/>
          <p:nvPr/>
        </p:nvSpPr>
        <p:spPr>
          <a:xfrm>
            <a:off x="4731498" y="3628955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41" name="Google Shape;273;p27"/>
          <p:cNvSpPr txBox="1"/>
          <p:nvPr/>
        </p:nvSpPr>
        <p:spPr>
          <a:xfrm>
            <a:off x="4723619" y="3287924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42" name="Google Shape;274;p27"/>
          <p:cNvSpPr txBox="1"/>
          <p:nvPr/>
        </p:nvSpPr>
        <p:spPr>
          <a:xfrm>
            <a:off x="4723619" y="4311018"/>
            <a:ext cx="698501" cy="381065"/>
          </a:xfrm>
          <a:prstGeom prst="rect">
            <a:avLst/>
          </a:prstGeom>
          <a:solidFill>
            <a:srgbClr val="EFFF8A">
              <a:alpha val="42665"/>
            </a:srgbClr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1/3</a:t>
            </a:r>
          </a:p>
        </p:txBody>
      </p:sp>
      <p:sp>
        <p:nvSpPr>
          <p:cNvPr id="443" name="Google Shape;275;p27"/>
          <p:cNvSpPr txBox="1"/>
          <p:nvPr/>
        </p:nvSpPr>
        <p:spPr>
          <a:xfrm>
            <a:off x="4723619" y="3969987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44" name="Google Shape;276;p27"/>
          <p:cNvSpPr txBox="1"/>
          <p:nvPr/>
        </p:nvSpPr>
        <p:spPr>
          <a:xfrm>
            <a:off x="4720016" y="4652050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445" name="Google Shape;277;p27"/>
          <p:cNvSpPr txBox="1"/>
          <p:nvPr/>
        </p:nvSpPr>
        <p:spPr>
          <a:xfrm>
            <a:off x="5457930" y="1274546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446" name="Google Shape;278;p27"/>
          <p:cNvSpPr txBox="1"/>
          <p:nvPr/>
        </p:nvSpPr>
        <p:spPr>
          <a:xfrm>
            <a:off x="5457930" y="932486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447" name="Google Shape;279;p27"/>
          <p:cNvSpPr txBox="1"/>
          <p:nvPr/>
        </p:nvSpPr>
        <p:spPr>
          <a:xfrm>
            <a:off x="5457930" y="1958667"/>
            <a:ext cx="698501" cy="318396"/>
          </a:xfrm>
          <a:prstGeom prst="rect">
            <a:avLst/>
          </a:prstGeom>
          <a:solidFill>
            <a:srgbClr val="89FF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cartilage</a:t>
            </a:r>
          </a:p>
        </p:txBody>
      </p:sp>
      <p:sp>
        <p:nvSpPr>
          <p:cNvPr id="448" name="Google Shape;280;p27"/>
          <p:cNvSpPr txBox="1"/>
          <p:nvPr/>
        </p:nvSpPr>
        <p:spPr>
          <a:xfrm>
            <a:off x="5457930" y="1616606"/>
            <a:ext cx="6985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449" name="Google Shape;281;p27"/>
          <p:cNvSpPr txBox="1"/>
          <p:nvPr/>
        </p:nvSpPr>
        <p:spPr>
          <a:xfrm>
            <a:off x="5457930" y="2300727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450" name="Google Shape;282;p27"/>
          <p:cNvSpPr txBox="1"/>
          <p:nvPr/>
        </p:nvSpPr>
        <p:spPr>
          <a:xfrm>
            <a:off x="5457930" y="2642787"/>
            <a:ext cx="6985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451" name="Google Shape;283;p27"/>
          <p:cNvSpPr txBox="1"/>
          <p:nvPr/>
        </p:nvSpPr>
        <p:spPr>
          <a:xfrm>
            <a:off x="5457930" y="3668969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452" name="Google Shape;284;p27"/>
          <p:cNvSpPr txBox="1"/>
          <p:nvPr/>
        </p:nvSpPr>
        <p:spPr>
          <a:xfrm>
            <a:off x="5457930" y="3326908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453" name="Google Shape;285;p27"/>
          <p:cNvSpPr txBox="1"/>
          <p:nvPr/>
        </p:nvSpPr>
        <p:spPr>
          <a:xfrm>
            <a:off x="5457930" y="4353089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454" name="Google Shape;286;p27"/>
          <p:cNvSpPr txBox="1"/>
          <p:nvPr/>
        </p:nvSpPr>
        <p:spPr>
          <a:xfrm>
            <a:off x="5457930" y="4011029"/>
            <a:ext cx="698501" cy="318396"/>
          </a:xfrm>
          <a:prstGeom prst="rect">
            <a:avLst/>
          </a:prstGeom>
          <a:solidFill>
            <a:srgbClr val="89FF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cartilage</a:t>
            </a:r>
          </a:p>
        </p:txBody>
      </p:sp>
      <p:sp>
        <p:nvSpPr>
          <p:cNvPr id="455" name="Google Shape;287;p27"/>
          <p:cNvSpPr txBox="1"/>
          <p:nvPr/>
        </p:nvSpPr>
        <p:spPr>
          <a:xfrm>
            <a:off x="5457930" y="4695150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456" name="inornata"/>
          <p:cNvSpPr txBox="1"/>
          <p:nvPr/>
        </p:nvSpPr>
        <p:spPr>
          <a:xfrm>
            <a:off x="466025" y="1011034"/>
            <a:ext cx="563440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inornata</a:t>
            </a:r>
          </a:p>
        </p:txBody>
      </p:sp>
      <p:sp>
        <p:nvSpPr>
          <p:cNvPr id="457" name="lemur"/>
          <p:cNvSpPr txBox="1"/>
          <p:nvPr/>
        </p:nvSpPr>
        <p:spPr>
          <a:xfrm>
            <a:off x="635689" y="1352065"/>
            <a:ext cx="393776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lemur</a:t>
            </a:r>
          </a:p>
        </p:txBody>
      </p:sp>
      <p:sp>
        <p:nvSpPr>
          <p:cNvPr id="458" name="loriae"/>
          <p:cNvSpPr txBox="1"/>
          <p:nvPr/>
        </p:nvSpPr>
        <p:spPr>
          <a:xfrm>
            <a:off x="644024" y="1693097"/>
            <a:ext cx="385441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loriae</a:t>
            </a:r>
          </a:p>
        </p:txBody>
      </p:sp>
      <p:sp>
        <p:nvSpPr>
          <p:cNvPr id="459" name="notata"/>
          <p:cNvSpPr txBox="1"/>
          <p:nvPr/>
        </p:nvSpPr>
        <p:spPr>
          <a:xfrm>
            <a:off x="593050" y="2034128"/>
            <a:ext cx="436415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notata</a:t>
            </a:r>
          </a:p>
        </p:txBody>
      </p:sp>
      <p:sp>
        <p:nvSpPr>
          <p:cNvPr id="460" name="parkeri"/>
          <p:cNvSpPr txBox="1"/>
          <p:nvPr/>
        </p:nvSpPr>
        <p:spPr>
          <a:xfrm>
            <a:off x="550932" y="2375160"/>
            <a:ext cx="478533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parkeri</a:t>
            </a:r>
          </a:p>
        </p:txBody>
      </p:sp>
      <p:sp>
        <p:nvSpPr>
          <p:cNvPr id="461" name="biroi"/>
          <p:cNvSpPr txBox="1"/>
          <p:nvPr/>
        </p:nvSpPr>
        <p:spPr>
          <a:xfrm>
            <a:off x="728781" y="2716191"/>
            <a:ext cx="300684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biroi</a:t>
            </a:r>
          </a:p>
        </p:txBody>
      </p:sp>
      <p:sp>
        <p:nvSpPr>
          <p:cNvPr id="462" name="penelopeia"/>
          <p:cNvSpPr txBox="1"/>
          <p:nvPr/>
        </p:nvSpPr>
        <p:spPr>
          <a:xfrm>
            <a:off x="249889" y="3363789"/>
            <a:ext cx="758479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penelopeia</a:t>
            </a:r>
          </a:p>
        </p:txBody>
      </p:sp>
      <p:sp>
        <p:nvSpPr>
          <p:cNvPr id="463" name="insulana"/>
          <p:cNvSpPr txBox="1"/>
          <p:nvPr/>
        </p:nvSpPr>
        <p:spPr>
          <a:xfrm>
            <a:off x="427962" y="3704820"/>
            <a:ext cx="580406" cy="17281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insulana</a:t>
            </a:r>
          </a:p>
        </p:txBody>
      </p:sp>
      <p:sp>
        <p:nvSpPr>
          <p:cNvPr id="464" name="phoebe"/>
          <p:cNvSpPr txBox="1"/>
          <p:nvPr/>
        </p:nvSpPr>
        <p:spPr>
          <a:xfrm>
            <a:off x="487121" y="4045852"/>
            <a:ext cx="521247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phoebe</a:t>
            </a:r>
          </a:p>
        </p:txBody>
      </p:sp>
      <p:sp>
        <p:nvSpPr>
          <p:cNvPr id="465" name="picticrus"/>
          <p:cNvSpPr txBox="1"/>
          <p:nvPr/>
        </p:nvSpPr>
        <p:spPr>
          <a:xfrm>
            <a:off x="436743" y="4386883"/>
            <a:ext cx="571625" cy="17281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picticrus</a:t>
            </a:r>
          </a:p>
        </p:txBody>
      </p:sp>
      <p:sp>
        <p:nvSpPr>
          <p:cNvPr id="466" name="matawan"/>
          <p:cNvSpPr txBox="1"/>
          <p:nvPr/>
        </p:nvSpPr>
        <p:spPr>
          <a:xfrm>
            <a:off x="377286" y="4727915"/>
            <a:ext cx="631082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matawan</a:t>
            </a:r>
          </a:p>
        </p:txBody>
      </p:sp>
      <p:sp>
        <p:nvSpPr>
          <p:cNvPr id="467" name="Auparoparo"/>
          <p:cNvSpPr txBox="1"/>
          <p:nvPr/>
        </p:nvSpPr>
        <p:spPr>
          <a:xfrm>
            <a:off x="21757" y="3050498"/>
            <a:ext cx="1164234" cy="221954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i="1" sz="1600" u="sng"/>
            </a:lvl1pPr>
          </a:lstStyle>
          <a:p>
            <a:pPr/>
            <a:r>
              <a:t>Auparoparo</a:t>
            </a:r>
          </a:p>
        </p:txBody>
      </p:sp>
      <p:sp>
        <p:nvSpPr>
          <p:cNvPr id="468" name="Oreophryne"/>
          <p:cNvSpPr txBox="1"/>
          <p:nvPr/>
        </p:nvSpPr>
        <p:spPr>
          <a:xfrm>
            <a:off x="9722" y="684302"/>
            <a:ext cx="1164432" cy="221954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i="1" sz="1600" u="sng"/>
            </a:lvl1pPr>
          </a:lstStyle>
          <a:p>
            <a:pPr/>
            <a:r>
              <a:t>Oreophryne</a:t>
            </a:r>
          </a:p>
        </p:txBody>
      </p:sp>
      <p:sp>
        <p:nvSpPr>
          <p:cNvPr id="469" name="Google Shape;198;p27"/>
          <p:cNvSpPr txBox="1"/>
          <p:nvPr/>
        </p:nvSpPr>
        <p:spPr>
          <a:xfrm>
            <a:off x="1029410" y="202160"/>
            <a:ext cx="889001" cy="4830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Horizontal pupil</a:t>
            </a:r>
          </a:p>
        </p:txBody>
      </p:sp>
      <p:sp>
        <p:nvSpPr>
          <p:cNvPr id="470" name="Google Shape;202;p27"/>
          <p:cNvSpPr txBox="1"/>
          <p:nvPr/>
        </p:nvSpPr>
        <p:spPr>
          <a:xfrm>
            <a:off x="1751809" y="179986"/>
            <a:ext cx="889001" cy="505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Vomerine teeth</a:t>
            </a:r>
          </a:p>
        </p:txBody>
      </p:sp>
      <p:sp>
        <p:nvSpPr>
          <p:cNvPr id="471" name="✓"/>
          <p:cNvSpPr txBox="1"/>
          <p:nvPr/>
        </p:nvSpPr>
        <p:spPr>
          <a:xfrm>
            <a:off x="1115938" y="468383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72" name="✓"/>
          <p:cNvSpPr txBox="1"/>
          <p:nvPr/>
        </p:nvSpPr>
        <p:spPr>
          <a:xfrm>
            <a:off x="1115938" y="127351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73" name="✓"/>
          <p:cNvSpPr txBox="1"/>
          <p:nvPr/>
        </p:nvSpPr>
        <p:spPr>
          <a:xfrm>
            <a:off x="1115938" y="1614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74" name="✓"/>
          <p:cNvSpPr txBox="1"/>
          <p:nvPr/>
        </p:nvSpPr>
        <p:spPr>
          <a:xfrm>
            <a:off x="1115938" y="195558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75" name="✓"/>
          <p:cNvSpPr txBox="1"/>
          <p:nvPr/>
        </p:nvSpPr>
        <p:spPr>
          <a:xfrm>
            <a:off x="1115938" y="2296611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76" name="✓"/>
          <p:cNvSpPr txBox="1"/>
          <p:nvPr/>
        </p:nvSpPr>
        <p:spPr>
          <a:xfrm>
            <a:off x="1115938" y="2637643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77" name="✓"/>
          <p:cNvSpPr txBox="1"/>
          <p:nvPr/>
        </p:nvSpPr>
        <p:spPr>
          <a:xfrm>
            <a:off x="1115938" y="331970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78" name="✓"/>
          <p:cNvSpPr txBox="1"/>
          <p:nvPr/>
        </p:nvSpPr>
        <p:spPr>
          <a:xfrm>
            <a:off x="1115938" y="366073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79" name="✓"/>
          <p:cNvSpPr txBox="1"/>
          <p:nvPr/>
        </p:nvSpPr>
        <p:spPr>
          <a:xfrm>
            <a:off x="1115938" y="400176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0" name="✓"/>
          <p:cNvSpPr txBox="1"/>
          <p:nvPr/>
        </p:nvSpPr>
        <p:spPr>
          <a:xfrm>
            <a:off x="1115938" y="434280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1" name="✓"/>
          <p:cNvSpPr txBox="1"/>
          <p:nvPr/>
        </p:nvSpPr>
        <p:spPr>
          <a:xfrm>
            <a:off x="1115938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2" name="✓"/>
          <p:cNvSpPr txBox="1"/>
          <p:nvPr/>
        </p:nvSpPr>
        <p:spPr>
          <a:xfrm>
            <a:off x="257220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3" name="✓"/>
          <p:cNvSpPr txBox="1"/>
          <p:nvPr/>
        </p:nvSpPr>
        <p:spPr>
          <a:xfrm>
            <a:off x="2572201" y="1275741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4" name="✓"/>
          <p:cNvSpPr txBox="1"/>
          <p:nvPr/>
        </p:nvSpPr>
        <p:spPr>
          <a:xfrm>
            <a:off x="2572201" y="161899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5" name="✓"/>
          <p:cNvSpPr txBox="1"/>
          <p:nvPr/>
        </p:nvSpPr>
        <p:spPr>
          <a:xfrm>
            <a:off x="2572201" y="196225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6" name="✓"/>
          <p:cNvSpPr txBox="1"/>
          <p:nvPr/>
        </p:nvSpPr>
        <p:spPr>
          <a:xfrm>
            <a:off x="2572201" y="2305508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7" name="✓"/>
          <p:cNvSpPr txBox="1"/>
          <p:nvPr/>
        </p:nvSpPr>
        <p:spPr>
          <a:xfrm>
            <a:off x="2572201" y="2648764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8" name="✓"/>
          <p:cNvSpPr txBox="1"/>
          <p:nvPr/>
        </p:nvSpPr>
        <p:spPr>
          <a:xfrm>
            <a:off x="329227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89" name="✓"/>
          <p:cNvSpPr txBox="1"/>
          <p:nvPr/>
        </p:nvSpPr>
        <p:spPr>
          <a:xfrm>
            <a:off x="3292271" y="1276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0" name="✓"/>
          <p:cNvSpPr txBox="1"/>
          <p:nvPr/>
        </p:nvSpPr>
        <p:spPr>
          <a:xfrm>
            <a:off x="3292271" y="162061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1" name="✓"/>
          <p:cNvSpPr txBox="1"/>
          <p:nvPr/>
        </p:nvSpPr>
        <p:spPr>
          <a:xfrm>
            <a:off x="3292271" y="196467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2" name="✓"/>
          <p:cNvSpPr txBox="1"/>
          <p:nvPr/>
        </p:nvSpPr>
        <p:spPr>
          <a:xfrm>
            <a:off x="3292271" y="230873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3" name="✓"/>
          <p:cNvSpPr txBox="1"/>
          <p:nvPr/>
        </p:nvSpPr>
        <p:spPr>
          <a:xfrm>
            <a:off x="3292271" y="265280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4" name="✓"/>
          <p:cNvSpPr txBox="1"/>
          <p:nvPr/>
        </p:nvSpPr>
        <p:spPr>
          <a:xfrm>
            <a:off x="2572201" y="3335275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5" name="✓"/>
          <p:cNvSpPr txBox="1"/>
          <p:nvPr/>
        </p:nvSpPr>
        <p:spPr>
          <a:xfrm>
            <a:off x="2572201" y="367853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6" name="✓"/>
          <p:cNvSpPr txBox="1"/>
          <p:nvPr/>
        </p:nvSpPr>
        <p:spPr>
          <a:xfrm>
            <a:off x="2572201" y="40217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7" name="✓"/>
          <p:cNvSpPr txBox="1"/>
          <p:nvPr/>
        </p:nvSpPr>
        <p:spPr>
          <a:xfrm>
            <a:off x="2572201" y="436504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8" name="✓"/>
          <p:cNvSpPr txBox="1"/>
          <p:nvPr/>
        </p:nvSpPr>
        <p:spPr>
          <a:xfrm>
            <a:off x="2579302" y="470829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499" name="✓"/>
          <p:cNvSpPr txBox="1"/>
          <p:nvPr/>
        </p:nvSpPr>
        <p:spPr>
          <a:xfrm>
            <a:off x="3292271" y="334092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0" name="✓"/>
          <p:cNvSpPr txBox="1"/>
          <p:nvPr/>
        </p:nvSpPr>
        <p:spPr>
          <a:xfrm>
            <a:off x="3292271" y="368499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1" name="✓"/>
          <p:cNvSpPr txBox="1"/>
          <p:nvPr/>
        </p:nvSpPr>
        <p:spPr>
          <a:xfrm>
            <a:off x="3292271" y="402905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2" name="✓"/>
          <p:cNvSpPr txBox="1"/>
          <p:nvPr/>
        </p:nvSpPr>
        <p:spPr>
          <a:xfrm>
            <a:off x="3292271" y="437311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3" name="✓"/>
          <p:cNvSpPr txBox="1"/>
          <p:nvPr/>
        </p:nvSpPr>
        <p:spPr>
          <a:xfrm>
            <a:off x="3287512" y="471718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4" name="✓"/>
          <p:cNvSpPr txBox="1"/>
          <p:nvPr/>
        </p:nvSpPr>
        <p:spPr>
          <a:xfrm>
            <a:off x="398018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5" name="✓"/>
          <p:cNvSpPr txBox="1"/>
          <p:nvPr/>
        </p:nvSpPr>
        <p:spPr>
          <a:xfrm>
            <a:off x="3980181" y="1276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6" name="✓"/>
          <p:cNvSpPr txBox="1"/>
          <p:nvPr/>
        </p:nvSpPr>
        <p:spPr>
          <a:xfrm>
            <a:off x="3980181" y="162061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7" name="✓"/>
          <p:cNvSpPr txBox="1"/>
          <p:nvPr/>
        </p:nvSpPr>
        <p:spPr>
          <a:xfrm>
            <a:off x="3980181" y="196467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8" name="✓"/>
          <p:cNvSpPr txBox="1"/>
          <p:nvPr/>
        </p:nvSpPr>
        <p:spPr>
          <a:xfrm>
            <a:off x="3980181" y="230873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09" name="✓"/>
          <p:cNvSpPr txBox="1"/>
          <p:nvPr/>
        </p:nvSpPr>
        <p:spPr>
          <a:xfrm>
            <a:off x="3980181" y="265280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10" name="✓"/>
          <p:cNvSpPr txBox="1"/>
          <p:nvPr/>
        </p:nvSpPr>
        <p:spPr>
          <a:xfrm>
            <a:off x="3980181" y="334092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11" name="✓"/>
          <p:cNvSpPr txBox="1"/>
          <p:nvPr/>
        </p:nvSpPr>
        <p:spPr>
          <a:xfrm>
            <a:off x="3980181" y="368499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12" name="✓"/>
          <p:cNvSpPr txBox="1"/>
          <p:nvPr/>
        </p:nvSpPr>
        <p:spPr>
          <a:xfrm>
            <a:off x="3980181" y="402905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13" name="✓"/>
          <p:cNvSpPr txBox="1"/>
          <p:nvPr/>
        </p:nvSpPr>
        <p:spPr>
          <a:xfrm>
            <a:off x="3980181" y="437311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14" name="✓"/>
          <p:cNvSpPr txBox="1"/>
          <p:nvPr/>
        </p:nvSpPr>
        <p:spPr>
          <a:xfrm>
            <a:off x="3980181" y="471718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515" name="Text"/>
          <p:cNvSpPr txBox="1"/>
          <p:nvPr/>
        </p:nvSpPr>
        <p:spPr>
          <a:xfrm>
            <a:off x="2022381" y="932486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16" name="Text"/>
          <p:cNvSpPr txBox="1"/>
          <p:nvPr/>
        </p:nvSpPr>
        <p:spPr>
          <a:xfrm>
            <a:off x="2024035" y="1265501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17" name="Text"/>
          <p:cNvSpPr txBox="1"/>
          <p:nvPr/>
        </p:nvSpPr>
        <p:spPr>
          <a:xfrm>
            <a:off x="2022381" y="163962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18" name="Text"/>
          <p:cNvSpPr txBox="1"/>
          <p:nvPr/>
        </p:nvSpPr>
        <p:spPr>
          <a:xfrm>
            <a:off x="2022381" y="198104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19" name="Text"/>
          <p:cNvSpPr txBox="1"/>
          <p:nvPr/>
        </p:nvSpPr>
        <p:spPr>
          <a:xfrm>
            <a:off x="2005625" y="2301520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0" name="Text"/>
          <p:cNvSpPr txBox="1"/>
          <p:nvPr/>
        </p:nvSpPr>
        <p:spPr>
          <a:xfrm>
            <a:off x="1978572" y="264437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1" name="Text"/>
          <p:cNvSpPr txBox="1"/>
          <p:nvPr/>
        </p:nvSpPr>
        <p:spPr>
          <a:xfrm>
            <a:off x="1984281" y="3323005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2" name="Text"/>
          <p:cNvSpPr txBox="1"/>
          <p:nvPr/>
        </p:nvSpPr>
        <p:spPr>
          <a:xfrm>
            <a:off x="2022381" y="3691956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3" name="Text"/>
          <p:cNvSpPr txBox="1"/>
          <p:nvPr/>
        </p:nvSpPr>
        <p:spPr>
          <a:xfrm>
            <a:off x="2022381" y="4030638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4" name="Text"/>
          <p:cNvSpPr txBox="1"/>
          <p:nvPr/>
        </p:nvSpPr>
        <p:spPr>
          <a:xfrm>
            <a:off x="2022381" y="4345024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5" name="Text"/>
          <p:cNvSpPr txBox="1"/>
          <p:nvPr/>
        </p:nvSpPr>
        <p:spPr>
          <a:xfrm>
            <a:off x="2022381" y="465941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6" name="Text"/>
          <p:cNvSpPr txBox="1"/>
          <p:nvPr/>
        </p:nvSpPr>
        <p:spPr>
          <a:xfrm>
            <a:off x="1115938" y="2982829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7" name="Text"/>
          <p:cNvSpPr txBox="1"/>
          <p:nvPr/>
        </p:nvSpPr>
        <p:spPr>
          <a:xfrm>
            <a:off x="2572201" y="2996174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8" name="Text"/>
          <p:cNvSpPr txBox="1"/>
          <p:nvPr/>
        </p:nvSpPr>
        <p:spPr>
          <a:xfrm>
            <a:off x="3292271" y="3001021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29" name="Text"/>
          <p:cNvSpPr txBox="1"/>
          <p:nvPr/>
        </p:nvSpPr>
        <p:spPr>
          <a:xfrm>
            <a:off x="3980181" y="3001021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30" name="Text"/>
          <p:cNvSpPr txBox="1"/>
          <p:nvPr/>
        </p:nvSpPr>
        <p:spPr>
          <a:xfrm>
            <a:off x="4723619" y="2982829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31" name="Text"/>
          <p:cNvSpPr txBox="1"/>
          <p:nvPr/>
        </p:nvSpPr>
        <p:spPr>
          <a:xfrm>
            <a:off x="5457930" y="300215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532" name="Uninformative"/>
          <p:cNvSpPr txBox="1"/>
          <p:nvPr/>
        </p:nvSpPr>
        <p:spPr>
          <a:xfrm>
            <a:off x="1385398" y="3050498"/>
            <a:ext cx="4770998" cy="2469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Uninformative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194;p27"/>
          <p:cNvSpPr txBox="1"/>
          <p:nvPr/>
        </p:nvSpPr>
        <p:spPr>
          <a:xfrm>
            <a:off x="3196607" y="179986"/>
            <a:ext cx="889001" cy="505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5th toe &gt; 3rd toe</a:t>
            </a:r>
          </a:p>
        </p:txBody>
      </p:sp>
      <p:sp>
        <p:nvSpPr>
          <p:cNvPr id="535" name="Google Shape;195;p27"/>
          <p:cNvSpPr txBox="1"/>
          <p:nvPr/>
        </p:nvSpPr>
        <p:spPr>
          <a:xfrm>
            <a:off x="6808601" y="125854"/>
            <a:ext cx="889001" cy="5593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200"/>
            </a:lvl1pPr>
          </a:lstStyle>
          <a:p>
            <a:pPr/>
            <a:r>
              <a:t>Toe webbing</a:t>
            </a:r>
          </a:p>
        </p:txBody>
      </p:sp>
      <p:sp>
        <p:nvSpPr>
          <p:cNvPr id="536" name="Google Shape;196;p27"/>
          <p:cNvSpPr txBox="1"/>
          <p:nvPr/>
        </p:nvSpPr>
        <p:spPr>
          <a:xfrm>
            <a:off x="3919005" y="206813"/>
            <a:ext cx="889001" cy="478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000"/>
            </a:lvl1pPr>
          </a:lstStyle>
          <a:p>
            <a:pPr/>
            <a:r>
              <a:t>IO space &gt; eyelid width</a:t>
            </a:r>
          </a:p>
        </p:txBody>
      </p:sp>
      <p:sp>
        <p:nvSpPr>
          <p:cNvPr id="537" name="Google Shape;197;p27"/>
          <p:cNvSpPr txBox="1"/>
          <p:nvPr/>
        </p:nvSpPr>
        <p:spPr>
          <a:xfrm>
            <a:off x="4641404" y="233640"/>
            <a:ext cx="889001" cy="451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900"/>
            </a:lvl1pPr>
          </a:lstStyle>
          <a:p>
            <a:pPr/>
            <a:r>
              <a:t>Tympanum: eye diameter</a:t>
            </a:r>
          </a:p>
        </p:txBody>
      </p:sp>
      <p:sp>
        <p:nvSpPr>
          <p:cNvPr id="538" name="Google Shape;199;p27"/>
          <p:cNvSpPr txBox="1"/>
          <p:nvPr/>
        </p:nvSpPr>
        <p:spPr>
          <a:xfrm>
            <a:off x="5363803" y="46781"/>
            <a:ext cx="889001" cy="6384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000"/>
            </a:lvl1pPr>
          </a:lstStyle>
          <a:p>
            <a:pPr/>
            <a:r>
              <a:t>Scapula to procoracoid connector</a:t>
            </a:r>
          </a:p>
        </p:txBody>
      </p:sp>
      <p:sp>
        <p:nvSpPr>
          <p:cNvPr id="539" name="Google Shape;200;p27"/>
          <p:cNvSpPr txBox="1"/>
          <p:nvPr/>
        </p:nvSpPr>
        <p:spPr>
          <a:xfrm>
            <a:off x="6086202" y="354560"/>
            <a:ext cx="889001" cy="3306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Call type</a:t>
            </a:r>
          </a:p>
        </p:txBody>
      </p:sp>
      <p:sp>
        <p:nvSpPr>
          <p:cNvPr id="540" name="Google Shape;201;p27"/>
          <p:cNvSpPr txBox="1"/>
          <p:nvPr/>
        </p:nvSpPr>
        <p:spPr>
          <a:xfrm>
            <a:off x="2474208" y="5411"/>
            <a:ext cx="889001" cy="6798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Two palatal ridges</a:t>
            </a:r>
          </a:p>
        </p:txBody>
      </p:sp>
      <p:sp>
        <p:nvSpPr>
          <p:cNvPr id="541" name="Google Shape;232;p27"/>
          <p:cNvSpPr txBox="1"/>
          <p:nvPr/>
        </p:nvSpPr>
        <p:spPr>
          <a:xfrm>
            <a:off x="6966790" y="912261"/>
            <a:ext cx="609601" cy="381481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542" name="Google Shape;233;p27"/>
          <p:cNvSpPr txBox="1"/>
          <p:nvPr/>
        </p:nvSpPr>
        <p:spPr>
          <a:xfrm>
            <a:off x="6966790" y="1589876"/>
            <a:ext cx="609601" cy="381481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543" name="Google Shape;234;p27"/>
          <p:cNvSpPr txBox="1"/>
          <p:nvPr/>
        </p:nvSpPr>
        <p:spPr>
          <a:xfrm>
            <a:off x="6966790" y="3283913"/>
            <a:ext cx="609601" cy="381480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544" name="Google Shape;235;p27"/>
          <p:cNvSpPr txBox="1"/>
          <p:nvPr/>
        </p:nvSpPr>
        <p:spPr>
          <a:xfrm>
            <a:off x="6966790" y="2267491"/>
            <a:ext cx="609601" cy="381480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545" name="Google Shape;236;p27"/>
          <p:cNvSpPr txBox="1"/>
          <p:nvPr/>
        </p:nvSpPr>
        <p:spPr>
          <a:xfrm>
            <a:off x="6966790" y="2606298"/>
            <a:ext cx="609601" cy="381481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546" name="Google Shape;237;p27"/>
          <p:cNvSpPr txBox="1"/>
          <p:nvPr/>
        </p:nvSpPr>
        <p:spPr>
          <a:xfrm>
            <a:off x="6966790" y="1251069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547" name="Google Shape;238;p27"/>
          <p:cNvSpPr txBox="1"/>
          <p:nvPr/>
        </p:nvSpPr>
        <p:spPr>
          <a:xfrm>
            <a:off x="6966790" y="3622720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548" name="Google Shape;239;p27"/>
          <p:cNvSpPr txBox="1"/>
          <p:nvPr/>
        </p:nvSpPr>
        <p:spPr>
          <a:xfrm>
            <a:off x="6966790" y="3961527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549" name="Google Shape;240;p27"/>
          <p:cNvSpPr txBox="1"/>
          <p:nvPr/>
        </p:nvSpPr>
        <p:spPr>
          <a:xfrm>
            <a:off x="6966790" y="4300334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550" name="Google Shape;241;p27"/>
          <p:cNvSpPr txBox="1"/>
          <p:nvPr/>
        </p:nvSpPr>
        <p:spPr>
          <a:xfrm>
            <a:off x="6961080" y="4639142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551" name="Google Shape;266;p27"/>
          <p:cNvSpPr txBox="1"/>
          <p:nvPr/>
        </p:nvSpPr>
        <p:spPr>
          <a:xfrm>
            <a:off x="4735251" y="900703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52" name="Google Shape;267;p27"/>
          <p:cNvSpPr txBox="1"/>
          <p:nvPr/>
        </p:nvSpPr>
        <p:spPr>
          <a:xfrm>
            <a:off x="4723619" y="1241735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53" name="Google Shape;268;p27"/>
          <p:cNvSpPr txBox="1"/>
          <p:nvPr/>
        </p:nvSpPr>
        <p:spPr>
          <a:xfrm>
            <a:off x="4723619" y="1923798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54" name="Google Shape;269;p27"/>
          <p:cNvSpPr txBox="1"/>
          <p:nvPr/>
        </p:nvSpPr>
        <p:spPr>
          <a:xfrm>
            <a:off x="4723619" y="1582766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55" name="Google Shape;270;p27"/>
          <p:cNvSpPr txBox="1"/>
          <p:nvPr/>
        </p:nvSpPr>
        <p:spPr>
          <a:xfrm>
            <a:off x="4723619" y="2264829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56" name="Google Shape;271;p27"/>
          <p:cNvSpPr txBox="1"/>
          <p:nvPr/>
        </p:nvSpPr>
        <p:spPr>
          <a:xfrm>
            <a:off x="4723619" y="2605861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57" name="Google Shape;272;p27"/>
          <p:cNvSpPr txBox="1"/>
          <p:nvPr/>
        </p:nvSpPr>
        <p:spPr>
          <a:xfrm>
            <a:off x="4731498" y="3628955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58" name="Google Shape;273;p27"/>
          <p:cNvSpPr txBox="1"/>
          <p:nvPr/>
        </p:nvSpPr>
        <p:spPr>
          <a:xfrm>
            <a:off x="4723619" y="3287924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59" name="Google Shape;274;p27"/>
          <p:cNvSpPr txBox="1"/>
          <p:nvPr/>
        </p:nvSpPr>
        <p:spPr>
          <a:xfrm>
            <a:off x="4723619" y="4311018"/>
            <a:ext cx="698501" cy="381065"/>
          </a:xfrm>
          <a:prstGeom prst="rect">
            <a:avLst/>
          </a:prstGeom>
          <a:solidFill>
            <a:srgbClr val="EFFF8A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1/3</a:t>
            </a:r>
          </a:p>
        </p:txBody>
      </p:sp>
      <p:sp>
        <p:nvSpPr>
          <p:cNvPr id="560" name="Google Shape;275;p27"/>
          <p:cNvSpPr txBox="1"/>
          <p:nvPr/>
        </p:nvSpPr>
        <p:spPr>
          <a:xfrm>
            <a:off x="4723619" y="3969987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61" name="Google Shape;276;p27"/>
          <p:cNvSpPr txBox="1"/>
          <p:nvPr/>
        </p:nvSpPr>
        <p:spPr>
          <a:xfrm>
            <a:off x="4720016" y="4652050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562" name="Google Shape;277;p27"/>
          <p:cNvSpPr txBox="1"/>
          <p:nvPr/>
        </p:nvSpPr>
        <p:spPr>
          <a:xfrm>
            <a:off x="5457930" y="1274546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563" name="Google Shape;278;p27"/>
          <p:cNvSpPr txBox="1"/>
          <p:nvPr/>
        </p:nvSpPr>
        <p:spPr>
          <a:xfrm>
            <a:off x="5457930" y="932486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564" name="Google Shape;279;p27"/>
          <p:cNvSpPr txBox="1"/>
          <p:nvPr/>
        </p:nvSpPr>
        <p:spPr>
          <a:xfrm>
            <a:off x="5457930" y="1958667"/>
            <a:ext cx="698501" cy="318396"/>
          </a:xfrm>
          <a:prstGeom prst="rect">
            <a:avLst/>
          </a:prstGeom>
          <a:solidFill>
            <a:srgbClr val="89FF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cartilage</a:t>
            </a:r>
          </a:p>
        </p:txBody>
      </p:sp>
      <p:sp>
        <p:nvSpPr>
          <p:cNvPr id="565" name="Google Shape;280;p27"/>
          <p:cNvSpPr txBox="1"/>
          <p:nvPr/>
        </p:nvSpPr>
        <p:spPr>
          <a:xfrm>
            <a:off x="5457930" y="1616606"/>
            <a:ext cx="6985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566" name="Google Shape;281;p27"/>
          <p:cNvSpPr txBox="1"/>
          <p:nvPr/>
        </p:nvSpPr>
        <p:spPr>
          <a:xfrm>
            <a:off x="5457930" y="2300727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567" name="Google Shape;282;p27"/>
          <p:cNvSpPr txBox="1"/>
          <p:nvPr/>
        </p:nvSpPr>
        <p:spPr>
          <a:xfrm>
            <a:off x="5457930" y="2642787"/>
            <a:ext cx="6985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568" name="Google Shape;283;p27"/>
          <p:cNvSpPr txBox="1"/>
          <p:nvPr/>
        </p:nvSpPr>
        <p:spPr>
          <a:xfrm>
            <a:off x="5457930" y="3668969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569" name="Google Shape;284;p27"/>
          <p:cNvSpPr txBox="1"/>
          <p:nvPr/>
        </p:nvSpPr>
        <p:spPr>
          <a:xfrm>
            <a:off x="5457930" y="3326908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570" name="Google Shape;285;p27"/>
          <p:cNvSpPr txBox="1"/>
          <p:nvPr/>
        </p:nvSpPr>
        <p:spPr>
          <a:xfrm>
            <a:off x="5457930" y="4353089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571" name="Google Shape;286;p27"/>
          <p:cNvSpPr txBox="1"/>
          <p:nvPr/>
        </p:nvSpPr>
        <p:spPr>
          <a:xfrm>
            <a:off x="5457930" y="4011029"/>
            <a:ext cx="698501" cy="318396"/>
          </a:xfrm>
          <a:prstGeom prst="rect">
            <a:avLst/>
          </a:prstGeom>
          <a:solidFill>
            <a:srgbClr val="89FF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cartilage</a:t>
            </a:r>
          </a:p>
        </p:txBody>
      </p:sp>
      <p:sp>
        <p:nvSpPr>
          <p:cNvPr id="572" name="Google Shape;287;p27"/>
          <p:cNvSpPr txBox="1"/>
          <p:nvPr/>
        </p:nvSpPr>
        <p:spPr>
          <a:xfrm>
            <a:off x="5457930" y="4695150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573" name="Google Shape;299;p27"/>
          <p:cNvSpPr txBox="1"/>
          <p:nvPr/>
        </p:nvSpPr>
        <p:spPr>
          <a:xfrm>
            <a:off x="6205689" y="1246922"/>
            <a:ext cx="698501" cy="369196"/>
          </a:xfrm>
          <a:prstGeom prst="rect">
            <a:avLst/>
          </a:prstGeom>
          <a:solidFill>
            <a:srgbClr val="FEFF7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honk</a:t>
            </a:r>
          </a:p>
        </p:txBody>
      </p:sp>
      <p:sp>
        <p:nvSpPr>
          <p:cNvPr id="574" name="Google Shape;300;p27"/>
          <p:cNvSpPr txBox="1"/>
          <p:nvPr/>
        </p:nvSpPr>
        <p:spPr>
          <a:xfrm>
            <a:off x="6211780" y="907086"/>
            <a:ext cx="698501" cy="369196"/>
          </a:xfrm>
          <a:prstGeom prst="rect">
            <a:avLst/>
          </a:prstGeom>
          <a:solidFill>
            <a:srgbClr val="FEFF7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honk</a:t>
            </a:r>
          </a:p>
        </p:txBody>
      </p:sp>
      <p:sp>
        <p:nvSpPr>
          <p:cNvPr id="575" name="Google Shape;301;p27"/>
          <p:cNvSpPr txBox="1"/>
          <p:nvPr/>
        </p:nvSpPr>
        <p:spPr>
          <a:xfrm>
            <a:off x="6205689" y="1926594"/>
            <a:ext cx="698501" cy="369197"/>
          </a:xfrm>
          <a:prstGeom prst="rect">
            <a:avLst/>
          </a:prstGeom>
          <a:solidFill>
            <a:srgbClr val="FFE249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peeping</a:t>
            </a:r>
          </a:p>
        </p:txBody>
      </p:sp>
      <p:sp>
        <p:nvSpPr>
          <p:cNvPr id="576" name="Google Shape;302;p27"/>
          <p:cNvSpPr txBox="1"/>
          <p:nvPr/>
        </p:nvSpPr>
        <p:spPr>
          <a:xfrm>
            <a:off x="6205689" y="1586758"/>
            <a:ext cx="698501" cy="369196"/>
          </a:xfrm>
          <a:prstGeom prst="rect">
            <a:avLst/>
          </a:prstGeom>
          <a:solidFill>
            <a:srgbClr val="FEFF7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honk</a:t>
            </a:r>
          </a:p>
        </p:txBody>
      </p:sp>
      <p:sp>
        <p:nvSpPr>
          <p:cNvPr id="577" name="Google Shape;303;p27"/>
          <p:cNvSpPr txBox="1"/>
          <p:nvPr/>
        </p:nvSpPr>
        <p:spPr>
          <a:xfrm>
            <a:off x="6205689" y="2266431"/>
            <a:ext cx="698501" cy="369196"/>
          </a:xfrm>
          <a:prstGeom prst="rect">
            <a:avLst/>
          </a:prstGeom>
          <a:solidFill>
            <a:srgbClr val="FFE249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peeping</a:t>
            </a:r>
          </a:p>
        </p:txBody>
      </p:sp>
      <p:sp>
        <p:nvSpPr>
          <p:cNvPr id="578" name="Google Shape;304;p27"/>
          <p:cNvSpPr txBox="1"/>
          <p:nvPr/>
        </p:nvSpPr>
        <p:spPr>
          <a:xfrm>
            <a:off x="6205689" y="2606267"/>
            <a:ext cx="698501" cy="369196"/>
          </a:xfrm>
          <a:prstGeom prst="rect">
            <a:avLst/>
          </a:prstGeom>
          <a:solidFill>
            <a:srgbClr val="FFC72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rattle</a:t>
            </a:r>
          </a:p>
        </p:txBody>
      </p:sp>
      <p:sp>
        <p:nvSpPr>
          <p:cNvPr id="579" name="Google Shape;305;p27"/>
          <p:cNvSpPr txBox="1"/>
          <p:nvPr/>
        </p:nvSpPr>
        <p:spPr>
          <a:xfrm>
            <a:off x="6205689" y="3625775"/>
            <a:ext cx="698501" cy="369197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580" name="Google Shape;306;p27"/>
          <p:cNvSpPr txBox="1"/>
          <p:nvPr/>
        </p:nvSpPr>
        <p:spPr>
          <a:xfrm>
            <a:off x="6205689" y="3285939"/>
            <a:ext cx="698501" cy="369196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581" name="Google Shape;307;p27"/>
          <p:cNvSpPr txBox="1"/>
          <p:nvPr/>
        </p:nvSpPr>
        <p:spPr>
          <a:xfrm>
            <a:off x="6205689" y="4305448"/>
            <a:ext cx="698501" cy="369196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582" name="Google Shape;308;p27"/>
          <p:cNvSpPr txBox="1"/>
          <p:nvPr/>
        </p:nvSpPr>
        <p:spPr>
          <a:xfrm>
            <a:off x="6205689" y="3965612"/>
            <a:ext cx="698501" cy="369196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583" name="Google Shape;309;p27"/>
          <p:cNvSpPr txBox="1"/>
          <p:nvPr/>
        </p:nvSpPr>
        <p:spPr>
          <a:xfrm>
            <a:off x="6205689" y="4645284"/>
            <a:ext cx="698501" cy="369196"/>
          </a:xfrm>
          <a:prstGeom prst="rect">
            <a:avLst/>
          </a:prstGeom>
          <a:solidFill>
            <a:srgbClr val="FFE249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peeping</a:t>
            </a:r>
          </a:p>
        </p:txBody>
      </p:sp>
      <p:sp>
        <p:nvSpPr>
          <p:cNvPr id="584" name="inornata"/>
          <p:cNvSpPr txBox="1"/>
          <p:nvPr/>
        </p:nvSpPr>
        <p:spPr>
          <a:xfrm>
            <a:off x="466025" y="1011034"/>
            <a:ext cx="563440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inornata</a:t>
            </a:r>
          </a:p>
        </p:txBody>
      </p:sp>
      <p:sp>
        <p:nvSpPr>
          <p:cNvPr id="585" name="lemur"/>
          <p:cNvSpPr txBox="1"/>
          <p:nvPr/>
        </p:nvSpPr>
        <p:spPr>
          <a:xfrm>
            <a:off x="635689" y="1352065"/>
            <a:ext cx="393776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lemur</a:t>
            </a:r>
          </a:p>
        </p:txBody>
      </p:sp>
      <p:sp>
        <p:nvSpPr>
          <p:cNvPr id="586" name="loriae"/>
          <p:cNvSpPr txBox="1"/>
          <p:nvPr/>
        </p:nvSpPr>
        <p:spPr>
          <a:xfrm>
            <a:off x="644024" y="1693097"/>
            <a:ext cx="385441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loriae</a:t>
            </a:r>
          </a:p>
        </p:txBody>
      </p:sp>
      <p:sp>
        <p:nvSpPr>
          <p:cNvPr id="587" name="notata"/>
          <p:cNvSpPr txBox="1"/>
          <p:nvPr/>
        </p:nvSpPr>
        <p:spPr>
          <a:xfrm>
            <a:off x="593050" y="2034128"/>
            <a:ext cx="436415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notata</a:t>
            </a:r>
          </a:p>
        </p:txBody>
      </p:sp>
      <p:sp>
        <p:nvSpPr>
          <p:cNvPr id="588" name="parkeri"/>
          <p:cNvSpPr txBox="1"/>
          <p:nvPr/>
        </p:nvSpPr>
        <p:spPr>
          <a:xfrm>
            <a:off x="550932" y="2375160"/>
            <a:ext cx="478533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parkeri</a:t>
            </a:r>
          </a:p>
        </p:txBody>
      </p:sp>
      <p:sp>
        <p:nvSpPr>
          <p:cNvPr id="589" name="biroi"/>
          <p:cNvSpPr txBox="1"/>
          <p:nvPr/>
        </p:nvSpPr>
        <p:spPr>
          <a:xfrm>
            <a:off x="728781" y="2716191"/>
            <a:ext cx="300684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biroi</a:t>
            </a:r>
          </a:p>
        </p:txBody>
      </p:sp>
      <p:sp>
        <p:nvSpPr>
          <p:cNvPr id="590" name="penelopeia"/>
          <p:cNvSpPr txBox="1"/>
          <p:nvPr/>
        </p:nvSpPr>
        <p:spPr>
          <a:xfrm>
            <a:off x="249889" y="3363789"/>
            <a:ext cx="758479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penelopeia</a:t>
            </a:r>
          </a:p>
        </p:txBody>
      </p:sp>
      <p:sp>
        <p:nvSpPr>
          <p:cNvPr id="591" name="insulana"/>
          <p:cNvSpPr txBox="1"/>
          <p:nvPr/>
        </p:nvSpPr>
        <p:spPr>
          <a:xfrm>
            <a:off x="427962" y="3704820"/>
            <a:ext cx="580406" cy="17281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insulana</a:t>
            </a:r>
          </a:p>
        </p:txBody>
      </p:sp>
      <p:sp>
        <p:nvSpPr>
          <p:cNvPr id="592" name="phoebe"/>
          <p:cNvSpPr txBox="1"/>
          <p:nvPr/>
        </p:nvSpPr>
        <p:spPr>
          <a:xfrm>
            <a:off x="487121" y="4045852"/>
            <a:ext cx="521247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phoebe</a:t>
            </a:r>
          </a:p>
        </p:txBody>
      </p:sp>
      <p:sp>
        <p:nvSpPr>
          <p:cNvPr id="593" name="picticrus"/>
          <p:cNvSpPr txBox="1"/>
          <p:nvPr/>
        </p:nvSpPr>
        <p:spPr>
          <a:xfrm>
            <a:off x="436743" y="4386883"/>
            <a:ext cx="571625" cy="17281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picticrus</a:t>
            </a:r>
          </a:p>
        </p:txBody>
      </p:sp>
      <p:sp>
        <p:nvSpPr>
          <p:cNvPr id="594" name="matawan"/>
          <p:cNvSpPr txBox="1"/>
          <p:nvPr/>
        </p:nvSpPr>
        <p:spPr>
          <a:xfrm>
            <a:off x="377286" y="4727915"/>
            <a:ext cx="631082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matawan</a:t>
            </a:r>
          </a:p>
        </p:txBody>
      </p:sp>
      <p:sp>
        <p:nvSpPr>
          <p:cNvPr id="595" name="Auparoparo"/>
          <p:cNvSpPr txBox="1"/>
          <p:nvPr/>
        </p:nvSpPr>
        <p:spPr>
          <a:xfrm>
            <a:off x="21757" y="3050498"/>
            <a:ext cx="1164234" cy="221954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i="1" sz="1600" u="sng"/>
            </a:lvl1pPr>
          </a:lstStyle>
          <a:p>
            <a:pPr/>
            <a:r>
              <a:t>Auparoparo</a:t>
            </a:r>
          </a:p>
        </p:txBody>
      </p:sp>
      <p:sp>
        <p:nvSpPr>
          <p:cNvPr id="596" name="Oreophryne"/>
          <p:cNvSpPr txBox="1"/>
          <p:nvPr/>
        </p:nvSpPr>
        <p:spPr>
          <a:xfrm>
            <a:off x="9722" y="684302"/>
            <a:ext cx="1164432" cy="221954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i="1" sz="1600" u="sng"/>
            </a:lvl1pPr>
          </a:lstStyle>
          <a:p>
            <a:pPr/>
            <a:r>
              <a:t>Oreophryne</a:t>
            </a:r>
          </a:p>
        </p:txBody>
      </p:sp>
      <p:sp>
        <p:nvSpPr>
          <p:cNvPr id="597" name="Google Shape;198;p27"/>
          <p:cNvSpPr txBox="1"/>
          <p:nvPr/>
        </p:nvSpPr>
        <p:spPr>
          <a:xfrm>
            <a:off x="1029410" y="202160"/>
            <a:ext cx="889001" cy="4830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Horizontal pupil</a:t>
            </a:r>
          </a:p>
        </p:txBody>
      </p:sp>
      <p:sp>
        <p:nvSpPr>
          <p:cNvPr id="598" name="Google Shape;202;p27"/>
          <p:cNvSpPr txBox="1"/>
          <p:nvPr/>
        </p:nvSpPr>
        <p:spPr>
          <a:xfrm>
            <a:off x="1751809" y="179986"/>
            <a:ext cx="889001" cy="505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Vomerine teeth</a:t>
            </a:r>
          </a:p>
        </p:txBody>
      </p:sp>
      <p:sp>
        <p:nvSpPr>
          <p:cNvPr id="599" name="✓"/>
          <p:cNvSpPr txBox="1"/>
          <p:nvPr/>
        </p:nvSpPr>
        <p:spPr>
          <a:xfrm>
            <a:off x="1115938" y="468383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0" name="✓"/>
          <p:cNvSpPr txBox="1"/>
          <p:nvPr/>
        </p:nvSpPr>
        <p:spPr>
          <a:xfrm>
            <a:off x="1115938" y="127351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1" name="✓"/>
          <p:cNvSpPr txBox="1"/>
          <p:nvPr/>
        </p:nvSpPr>
        <p:spPr>
          <a:xfrm>
            <a:off x="1115938" y="1614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2" name="✓"/>
          <p:cNvSpPr txBox="1"/>
          <p:nvPr/>
        </p:nvSpPr>
        <p:spPr>
          <a:xfrm>
            <a:off x="1115938" y="195558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3" name="✓"/>
          <p:cNvSpPr txBox="1"/>
          <p:nvPr/>
        </p:nvSpPr>
        <p:spPr>
          <a:xfrm>
            <a:off x="1115938" y="2296611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4" name="✓"/>
          <p:cNvSpPr txBox="1"/>
          <p:nvPr/>
        </p:nvSpPr>
        <p:spPr>
          <a:xfrm>
            <a:off x="1115938" y="2637643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5" name="✓"/>
          <p:cNvSpPr txBox="1"/>
          <p:nvPr/>
        </p:nvSpPr>
        <p:spPr>
          <a:xfrm>
            <a:off x="1115938" y="331970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6" name="✓"/>
          <p:cNvSpPr txBox="1"/>
          <p:nvPr/>
        </p:nvSpPr>
        <p:spPr>
          <a:xfrm>
            <a:off x="1115938" y="366073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7" name="✓"/>
          <p:cNvSpPr txBox="1"/>
          <p:nvPr/>
        </p:nvSpPr>
        <p:spPr>
          <a:xfrm>
            <a:off x="1115938" y="400176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8" name="✓"/>
          <p:cNvSpPr txBox="1"/>
          <p:nvPr/>
        </p:nvSpPr>
        <p:spPr>
          <a:xfrm>
            <a:off x="1115938" y="434280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09" name="✓"/>
          <p:cNvSpPr txBox="1"/>
          <p:nvPr/>
        </p:nvSpPr>
        <p:spPr>
          <a:xfrm>
            <a:off x="1115938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0" name="✓"/>
          <p:cNvSpPr txBox="1"/>
          <p:nvPr/>
        </p:nvSpPr>
        <p:spPr>
          <a:xfrm>
            <a:off x="257220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1" name="✓"/>
          <p:cNvSpPr txBox="1"/>
          <p:nvPr/>
        </p:nvSpPr>
        <p:spPr>
          <a:xfrm>
            <a:off x="2572201" y="1275741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2" name="✓"/>
          <p:cNvSpPr txBox="1"/>
          <p:nvPr/>
        </p:nvSpPr>
        <p:spPr>
          <a:xfrm>
            <a:off x="2572201" y="161899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3" name="✓"/>
          <p:cNvSpPr txBox="1"/>
          <p:nvPr/>
        </p:nvSpPr>
        <p:spPr>
          <a:xfrm>
            <a:off x="2572201" y="196225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4" name="✓"/>
          <p:cNvSpPr txBox="1"/>
          <p:nvPr/>
        </p:nvSpPr>
        <p:spPr>
          <a:xfrm>
            <a:off x="2572201" y="2305508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5" name="✓"/>
          <p:cNvSpPr txBox="1"/>
          <p:nvPr/>
        </p:nvSpPr>
        <p:spPr>
          <a:xfrm>
            <a:off x="2572201" y="2648764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6" name="✓"/>
          <p:cNvSpPr txBox="1"/>
          <p:nvPr/>
        </p:nvSpPr>
        <p:spPr>
          <a:xfrm>
            <a:off x="329227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7" name="✓"/>
          <p:cNvSpPr txBox="1"/>
          <p:nvPr/>
        </p:nvSpPr>
        <p:spPr>
          <a:xfrm>
            <a:off x="3292271" y="1276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8" name="✓"/>
          <p:cNvSpPr txBox="1"/>
          <p:nvPr/>
        </p:nvSpPr>
        <p:spPr>
          <a:xfrm>
            <a:off x="3292271" y="162061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19" name="✓"/>
          <p:cNvSpPr txBox="1"/>
          <p:nvPr/>
        </p:nvSpPr>
        <p:spPr>
          <a:xfrm>
            <a:off x="3292271" y="196467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0" name="✓"/>
          <p:cNvSpPr txBox="1"/>
          <p:nvPr/>
        </p:nvSpPr>
        <p:spPr>
          <a:xfrm>
            <a:off x="3292271" y="230873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1" name="✓"/>
          <p:cNvSpPr txBox="1"/>
          <p:nvPr/>
        </p:nvSpPr>
        <p:spPr>
          <a:xfrm>
            <a:off x="3292271" y="265280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2" name="✓"/>
          <p:cNvSpPr txBox="1"/>
          <p:nvPr/>
        </p:nvSpPr>
        <p:spPr>
          <a:xfrm>
            <a:off x="2572201" y="3335275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3" name="✓"/>
          <p:cNvSpPr txBox="1"/>
          <p:nvPr/>
        </p:nvSpPr>
        <p:spPr>
          <a:xfrm>
            <a:off x="2572201" y="367853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4" name="✓"/>
          <p:cNvSpPr txBox="1"/>
          <p:nvPr/>
        </p:nvSpPr>
        <p:spPr>
          <a:xfrm>
            <a:off x="2572201" y="40217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5" name="✓"/>
          <p:cNvSpPr txBox="1"/>
          <p:nvPr/>
        </p:nvSpPr>
        <p:spPr>
          <a:xfrm>
            <a:off x="2572201" y="436504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6" name="✓"/>
          <p:cNvSpPr txBox="1"/>
          <p:nvPr/>
        </p:nvSpPr>
        <p:spPr>
          <a:xfrm>
            <a:off x="2579302" y="470829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7" name="✓"/>
          <p:cNvSpPr txBox="1"/>
          <p:nvPr/>
        </p:nvSpPr>
        <p:spPr>
          <a:xfrm>
            <a:off x="3292271" y="334092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8" name="✓"/>
          <p:cNvSpPr txBox="1"/>
          <p:nvPr/>
        </p:nvSpPr>
        <p:spPr>
          <a:xfrm>
            <a:off x="3292271" y="368499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29" name="✓"/>
          <p:cNvSpPr txBox="1"/>
          <p:nvPr/>
        </p:nvSpPr>
        <p:spPr>
          <a:xfrm>
            <a:off x="3292271" y="402905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0" name="✓"/>
          <p:cNvSpPr txBox="1"/>
          <p:nvPr/>
        </p:nvSpPr>
        <p:spPr>
          <a:xfrm>
            <a:off x="3292271" y="437311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1" name="✓"/>
          <p:cNvSpPr txBox="1"/>
          <p:nvPr/>
        </p:nvSpPr>
        <p:spPr>
          <a:xfrm>
            <a:off x="3287512" y="471718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2" name="✓"/>
          <p:cNvSpPr txBox="1"/>
          <p:nvPr/>
        </p:nvSpPr>
        <p:spPr>
          <a:xfrm>
            <a:off x="398018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3" name="✓"/>
          <p:cNvSpPr txBox="1"/>
          <p:nvPr/>
        </p:nvSpPr>
        <p:spPr>
          <a:xfrm>
            <a:off x="3980181" y="1276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4" name="✓"/>
          <p:cNvSpPr txBox="1"/>
          <p:nvPr/>
        </p:nvSpPr>
        <p:spPr>
          <a:xfrm>
            <a:off x="3980181" y="162061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5" name="✓"/>
          <p:cNvSpPr txBox="1"/>
          <p:nvPr/>
        </p:nvSpPr>
        <p:spPr>
          <a:xfrm>
            <a:off x="3980181" y="196467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6" name="✓"/>
          <p:cNvSpPr txBox="1"/>
          <p:nvPr/>
        </p:nvSpPr>
        <p:spPr>
          <a:xfrm>
            <a:off x="3980181" y="230873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7" name="✓"/>
          <p:cNvSpPr txBox="1"/>
          <p:nvPr/>
        </p:nvSpPr>
        <p:spPr>
          <a:xfrm>
            <a:off x="3980181" y="265280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8" name="✓"/>
          <p:cNvSpPr txBox="1"/>
          <p:nvPr/>
        </p:nvSpPr>
        <p:spPr>
          <a:xfrm>
            <a:off x="3980181" y="334092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39" name="✓"/>
          <p:cNvSpPr txBox="1"/>
          <p:nvPr/>
        </p:nvSpPr>
        <p:spPr>
          <a:xfrm>
            <a:off x="3980181" y="368499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40" name="✓"/>
          <p:cNvSpPr txBox="1"/>
          <p:nvPr/>
        </p:nvSpPr>
        <p:spPr>
          <a:xfrm>
            <a:off x="3980181" y="402905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41" name="✓"/>
          <p:cNvSpPr txBox="1"/>
          <p:nvPr/>
        </p:nvSpPr>
        <p:spPr>
          <a:xfrm>
            <a:off x="3980181" y="437311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42" name="✓"/>
          <p:cNvSpPr txBox="1"/>
          <p:nvPr/>
        </p:nvSpPr>
        <p:spPr>
          <a:xfrm>
            <a:off x="3980181" y="471718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643" name="Google Shape;233;p27"/>
          <p:cNvSpPr txBox="1"/>
          <p:nvPr/>
        </p:nvSpPr>
        <p:spPr>
          <a:xfrm>
            <a:off x="6966790" y="1928683"/>
            <a:ext cx="609601" cy="381481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</a:t>
            </a:r>
          </a:p>
        </p:txBody>
      </p:sp>
      <p:sp>
        <p:nvSpPr>
          <p:cNvPr id="644" name="Text"/>
          <p:cNvSpPr txBox="1"/>
          <p:nvPr/>
        </p:nvSpPr>
        <p:spPr>
          <a:xfrm>
            <a:off x="2022381" y="932486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45" name="Text"/>
          <p:cNvSpPr txBox="1"/>
          <p:nvPr/>
        </p:nvSpPr>
        <p:spPr>
          <a:xfrm>
            <a:off x="2024035" y="1265501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46" name="Text"/>
          <p:cNvSpPr txBox="1"/>
          <p:nvPr/>
        </p:nvSpPr>
        <p:spPr>
          <a:xfrm>
            <a:off x="2022381" y="163962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47" name="Text"/>
          <p:cNvSpPr txBox="1"/>
          <p:nvPr/>
        </p:nvSpPr>
        <p:spPr>
          <a:xfrm>
            <a:off x="2022381" y="198104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48" name="Text"/>
          <p:cNvSpPr txBox="1"/>
          <p:nvPr/>
        </p:nvSpPr>
        <p:spPr>
          <a:xfrm>
            <a:off x="2005625" y="2301520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49" name="Text"/>
          <p:cNvSpPr txBox="1"/>
          <p:nvPr/>
        </p:nvSpPr>
        <p:spPr>
          <a:xfrm>
            <a:off x="1978572" y="264437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0" name="Text"/>
          <p:cNvSpPr txBox="1"/>
          <p:nvPr/>
        </p:nvSpPr>
        <p:spPr>
          <a:xfrm>
            <a:off x="1984281" y="3323005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1" name="Text"/>
          <p:cNvSpPr txBox="1"/>
          <p:nvPr/>
        </p:nvSpPr>
        <p:spPr>
          <a:xfrm>
            <a:off x="2022381" y="3691956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2" name="Text"/>
          <p:cNvSpPr txBox="1"/>
          <p:nvPr/>
        </p:nvSpPr>
        <p:spPr>
          <a:xfrm>
            <a:off x="2022381" y="4030638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3" name="Text"/>
          <p:cNvSpPr txBox="1"/>
          <p:nvPr/>
        </p:nvSpPr>
        <p:spPr>
          <a:xfrm>
            <a:off x="2022381" y="4345024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4" name="Text"/>
          <p:cNvSpPr txBox="1"/>
          <p:nvPr/>
        </p:nvSpPr>
        <p:spPr>
          <a:xfrm>
            <a:off x="2022381" y="465941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5" name="Text"/>
          <p:cNvSpPr txBox="1"/>
          <p:nvPr/>
        </p:nvSpPr>
        <p:spPr>
          <a:xfrm>
            <a:off x="1115938" y="2982829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6" name="Text"/>
          <p:cNvSpPr txBox="1"/>
          <p:nvPr/>
        </p:nvSpPr>
        <p:spPr>
          <a:xfrm>
            <a:off x="2572201" y="2996174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7" name="Text"/>
          <p:cNvSpPr txBox="1"/>
          <p:nvPr/>
        </p:nvSpPr>
        <p:spPr>
          <a:xfrm>
            <a:off x="3292271" y="3001021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8" name="Text"/>
          <p:cNvSpPr txBox="1"/>
          <p:nvPr/>
        </p:nvSpPr>
        <p:spPr>
          <a:xfrm>
            <a:off x="3980181" y="3001021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59" name="Text"/>
          <p:cNvSpPr txBox="1"/>
          <p:nvPr/>
        </p:nvSpPr>
        <p:spPr>
          <a:xfrm>
            <a:off x="4723619" y="2982829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60" name="Text"/>
          <p:cNvSpPr txBox="1"/>
          <p:nvPr/>
        </p:nvSpPr>
        <p:spPr>
          <a:xfrm>
            <a:off x="5457930" y="300215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661" name="Google Shape;233;p27"/>
          <p:cNvSpPr txBox="1"/>
          <p:nvPr/>
        </p:nvSpPr>
        <p:spPr>
          <a:xfrm>
            <a:off x="6966790" y="2945105"/>
            <a:ext cx="609601" cy="381481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</a:t>
            </a:r>
          </a:p>
        </p:txBody>
      </p:sp>
      <p:sp>
        <p:nvSpPr>
          <p:cNvPr id="662" name="Google Shape;303;p27"/>
          <p:cNvSpPr txBox="1"/>
          <p:nvPr/>
        </p:nvSpPr>
        <p:spPr>
          <a:xfrm>
            <a:off x="6205689" y="2946103"/>
            <a:ext cx="698501" cy="369196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 </a:t>
            </a:r>
          </a:p>
        </p:txBody>
      </p:sp>
      <p:sp>
        <p:nvSpPr>
          <p:cNvPr id="663" name="Rectangle"/>
          <p:cNvSpPr/>
          <p:nvPr/>
        </p:nvSpPr>
        <p:spPr>
          <a:xfrm>
            <a:off x="1157647" y="-1557"/>
            <a:ext cx="4998785" cy="5146614"/>
          </a:xfrm>
          <a:prstGeom prst="rect">
            <a:avLst/>
          </a:prstGeom>
          <a:solidFill>
            <a:srgbClr val="DDDDDD">
              <a:alpha val="66024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64" name="Uninformative"/>
          <p:cNvSpPr txBox="1"/>
          <p:nvPr/>
        </p:nvSpPr>
        <p:spPr>
          <a:xfrm>
            <a:off x="1385398" y="3050498"/>
            <a:ext cx="4770998" cy="2469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Uninformative</a:t>
            </a:r>
          </a:p>
        </p:txBody>
      </p:sp>
      <p:sp>
        <p:nvSpPr>
          <p:cNvPr id="665" name="Trending"/>
          <p:cNvSpPr txBox="1"/>
          <p:nvPr/>
        </p:nvSpPr>
        <p:spPr>
          <a:xfrm>
            <a:off x="6206826" y="3050498"/>
            <a:ext cx="1357117" cy="2469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Trending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194;p27"/>
          <p:cNvSpPr txBox="1"/>
          <p:nvPr/>
        </p:nvSpPr>
        <p:spPr>
          <a:xfrm>
            <a:off x="3196607" y="179986"/>
            <a:ext cx="889001" cy="505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5th toe &gt; 3rd toe</a:t>
            </a:r>
          </a:p>
        </p:txBody>
      </p:sp>
      <p:sp>
        <p:nvSpPr>
          <p:cNvPr id="668" name="Google Shape;195;p27"/>
          <p:cNvSpPr txBox="1"/>
          <p:nvPr/>
        </p:nvSpPr>
        <p:spPr>
          <a:xfrm>
            <a:off x="6808601" y="125854"/>
            <a:ext cx="889001" cy="5593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200"/>
            </a:lvl1pPr>
          </a:lstStyle>
          <a:p>
            <a:pPr/>
            <a:r>
              <a:t>Toe webbing</a:t>
            </a:r>
          </a:p>
        </p:txBody>
      </p:sp>
      <p:sp>
        <p:nvSpPr>
          <p:cNvPr id="669" name="Google Shape;196;p27"/>
          <p:cNvSpPr txBox="1"/>
          <p:nvPr/>
        </p:nvSpPr>
        <p:spPr>
          <a:xfrm>
            <a:off x="3919005" y="206813"/>
            <a:ext cx="889001" cy="478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000"/>
            </a:lvl1pPr>
          </a:lstStyle>
          <a:p>
            <a:pPr/>
            <a:r>
              <a:t>IO space &gt; eyelid width</a:t>
            </a:r>
          </a:p>
        </p:txBody>
      </p:sp>
      <p:sp>
        <p:nvSpPr>
          <p:cNvPr id="670" name="Google Shape;197;p27"/>
          <p:cNvSpPr txBox="1"/>
          <p:nvPr/>
        </p:nvSpPr>
        <p:spPr>
          <a:xfrm>
            <a:off x="4641404" y="233640"/>
            <a:ext cx="889001" cy="451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900"/>
            </a:lvl1pPr>
          </a:lstStyle>
          <a:p>
            <a:pPr/>
            <a:r>
              <a:t>Tympanum: eye diameter</a:t>
            </a:r>
          </a:p>
        </p:txBody>
      </p:sp>
      <p:sp>
        <p:nvSpPr>
          <p:cNvPr id="671" name="Google Shape;199;p27"/>
          <p:cNvSpPr txBox="1"/>
          <p:nvPr/>
        </p:nvSpPr>
        <p:spPr>
          <a:xfrm>
            <a:off x="5363803" y="46781"/>
            <a:ext cx="889001" cy="6384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000"/>
            </a:lvl1pPr>
          </a:lstStyle>
          <a:p>
            <a:pPr/>
            <a:r>
              <a:t>Scapula to procoracoid connector</a:t>
            </a:r>
          </a:p>
        </p:txBody>
      </p:sp>
      <p:sp>
        <p:nvSpPr>
          <p:cNvPr id="672" name="Google Shape;200;p27"/>
          <p:cNvSpPr txBox="1"/>
          <p:nvPr/>
        </p:nvSpPr>
        <p:spPr>
          <a:xfrm>
            <a:off x="6086202" y="354560"/>
            <a:ext cx="889001" cy="3306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Call type</a:t>
            </a:r>
          </a:p>
        </p:txBody>
      </p:sp>
      <p:sp>
        <p:nvSpPr>
          <p:cNvPr id="673" name="Google Shape;201;p27"/>
          <p:cNvSpPr txBox="1"/>
          <p:nvPr/>
        </p:nvSpPr>
        <p:spPr>
          <a:xfrm>
            <a:off x="2474208" y="5411"/>
            <a:ext cx="889001" cy="6798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Two palatal ridges</a:t>
            </a:r>
          </a:p>
        </p:txBody>
      </p:sp>
      <p:sp>
        <p:nvSpPr>
          <p:cNvPr id="674" name="Google Shape;232;p27"/>
          <p:cNvSpPr txBox="1"/>
          <p:nvPr/>
        </p:nvSpPr>
        <p:spPr>
          <a:xfrm>
            <a:off x="6966790" y="912261"/>
            <a:ext cx="609601" cy="381481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675" name="Google Shape;233;p27"/>
          <p:cNvSpPr txBox="1"/>
          <p:nvPr/>
        </p:nvSpPr>
        <p:spPr>
          <a:xfrm>
            <a:off x="6966790" y="1589876"/>
            <a:ext cx="609601" cy="381481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676" name="Google Shape;234;p27"/>
          <p:cNvSpPr txBox="1"/>
          <p:nvPr/>
        </p:nvSpPr>
        <p:spPr>
          <a:xfrm>
            <a:off x="6966790" y="3283913"/>
            <a:ext cx="609601" cy="381480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677" name="Google Shape;235;p27"/>
          <p:cNvSpPr txBox="1"/>
          <p:nvPr/>
        </p:nvSpPr>
        <p:spPr>
          <a:xfrm>
            <a:off x="6966790" y="2267491"/>
            <a:ext cx="609601" cy="381480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678" name="Google Shape;236;p27"/>
          <p:cNvSpPr txBox="1"/>
          <p:nvPr/>
        </p:nvSpPr>
        <p:spPr>
          <a:xfrm>
            <a:off x="6966790" y="2606298"/>
            <a:ext cx="609601" cy="381481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679" name="Google Shape;237;p27"/>
          <p:cNvSpPr txBox="1"/>
          <p:nvPr/>
        </p:nvSpPr>
        <p:spPr>
          <a:xfrm>
            <a:off x="6966790" y="1251069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680" name="Google Shape;238;p27"/>
          <p:cNvSpPr txBox="1"/>
          <p:nvPr/>
        </p:nvSpPr>
        <p:spPr>
          <a:xfrm>
            <a:off x="6966790" y="3622720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681" name="Google Shape;239;p27"/>
          <p:cNvSpPr txBox="1"/>
          <p:nvPr/>
        </p:nvSpPr>
        <p:spPr>
          <a:xfrm>
            <a:off x="6966790" y="3961527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682" name="Google Shape;240;p27"/>
          <p:cNvSpPr txBox="1"/>
          <p:nvPr/>
        </p:nvSpPr>
        <p:spPr>
          <a:xfrm>
            <a:off x="6966790" y="4300334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683" name="Google Shape;241;p27"/>
          <p:cNvSpPr txBox="1"/>
          <p:nvPr/>
        </p:nvSpPr>
        <p:spPr>
          <a:xfrm>
            <a:off x="6961080" y="4639142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684" name="Google Shape;266;p27"/>
          <p:cNvSpPr txBox="1"/>
          <p:nvPr/>
        </p:nvSpPr>
        <p:spPr>
          <a:xfrm>
            <a:off x="4735251" y="900703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85" name="Google Shape;267;p27"/>
          <p:cNvSpPr txBox="1"/>
          <p:nvPr/>
        </p:nvSpPr>
        <p:spPr>
          <a:xfrm>
            <a:off x="4723619" y="1241735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86" name="Google Shape;268;p27"/>
          <p:cNvSpPr txBox="1"/>
          <p:nvPr/>
        </p:nvSpPr>
        <p:spPr>
          <a:xfrm>
            <a:off x="4723619" y="1923798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87" name="Google Shape;269;p27"/>
          <p:cNvSpPr txBox="1"/>
          <p:nvPr/>
        </p:nvSpPr>
        <p:spPr>
          <a:xfrm>
            <a:off x="4723619" y="1582766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88" name="Google Shape;270;p27"/>
          <p:cNvSpPr txBox="1"/>
          <p:nvPr/>
        </p:nvSpPr>
        <p:spPr>
          <a:xfrm>
            <a:off x="4723619" y="2264829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89" name="Google Shape;271;p27"/>
          <p:cNvSpPr txBox="1"/>
          <p:nvPr/>
        </p:nvSpPr>
        <p:spPr>
          <a:xfrm>
            <a:off x="4723619" y="2605861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90" name="Google Shape;272;p27"/>
          <p:cNvSpPr txBox="1"/>
          <p:nvPr/>
        </p:nvSpPr>
        <p:spPr>
          <a:xfrm>
            <a:off x="4731498" y="3628955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91" name="Google Shape;273;p27"/>
          <p:cNvSpPr txBox="1"/>
          <p:nvPr/>
        </p:nvSpPr>
        <p:spPr>
          <a:xfrm>
            <a:off x="4723619" y="3287924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92" name="Google Shape;274;p27"/>
          <p:cNvSpPr txBox="1"/>
          <p:nvPr/>
        </p:nvSpPr>
        <p:spPr>
          <a:xfrm>
            <a:off x="4723619" y="4311018"/>
            <a:ext cx="698501" cy="381065"/>
          </a:xfrm>
          <a:prstGeom prst="rect">
            <a:avLst/>
          </a:prstGeom>
          <a:solidFill>
            <a:srgbClr val="EFFF8A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1/3</a:t>
            </a:r>
          </a:p>
        </p:txBody>
      </p:sp>
      <p:sp>
        <p:nvSpPr>
          <p:cNvPr id="693" name="Google Shape;275;p27"/>
          <p:cNvSpPr txBox="1"/>
          <p:nvPr/>
        </p:nvSpPr>
        <p:spPr>
          <a:xfrm>
            <a:off x="4723619" y="3969987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94" name="Google Shape;276;p27"/>
          <p:cNvSpPr txBox="1"/>
          <p:nvPr/>
        </p:nvSpPr>
        <p:spPr>
          <a:xfrm>
            <a:off x="4720016" y="4652050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695" name="Google Shape;277;p27"/>
          <p:cNvSpPr txBox="1"/>
          <p:nvPr/>
        </p:nvSpPr>
        <p:spPr>
          <a:xfrm>
            <a:off x="5457930" y="1274546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696" name="Google Shape;278;p27"/>
          <p:cNvSpPr txBox="1"/>
          <p:nvPr/>
        </p:nvSpPr>
        <p:spPr>
          <a:xfrm>
            <a:off x="5457930" y="932486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697" name="Google Shape;279;p27"/>
          <p:cNvSpPr txBox="1"/>
          <p:nvPr/>
        </p:nvSpPr>
        <p:spPr>
          <a:xfrm>
            <a:off x="5457930" y="1958667"/>
            <a:ext cx="698501" cy="318396"/>
          </a:xfrm>
          <a:prstGeom prst="rect">
            <a:avLst/>
          </a:prstGeom>
          <a:solidFill>
            <a:srgbClr val="89FF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cartilage</a:t>
            </a:r>
          </a:p>
        </p:txBody>
      </p:sp>
      <p:sp>
        <p:nvSpPr>
          <p:cNvPr id="698" name="Google Shape;280;p27"/>
          <p:cNvSpPr txBox="1"/>
          <p:nvPr/>
        </p:nvSpPr>
        <p:spPr>
          <a:xfrm>
            <a:off x="5457930" y="1616606"/>
            <a:ext cx="6985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699" name="Google Shape;281;p27"/>
          <p:cNvSpPr txBox="1"/>
          <p:nvPr/>
        </p:nvSpPr>
        <p:spPr>
          <a:xfrm>
            <a:off x="5457930" y="2300727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700" name="Google Shape;282;p27"/>
          <p:cNvSpPr txBox="1"/>
          <p:nvPr/>
        </p:nvSpPr>
        <p:spPr>
          <a:xfrm>
            <a:off x="5457930" y="2642787"/>
            <a:ext cx="6985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701" name="Google Shape;283;p27"/>
          <p:cNvSpPr txBox="1"/>
          <p:nvPr/>
        </p:nvSpPr>
        <p:spPr>
          <a:xfrm>
            <a:off x="5457930" y="3668969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702" name="Google Shape;284;p27"/>
          <p:cNvSpPr txBox="1"/>
          <p:nvPr/>
        </p:nvSpPr>
        <p:spPr>
          <a:xfrm>
            <a:off x="5457930" y="3326908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703" name="Google Shape;285;p27"/>
          <p:cNvSpPr txBox="1"/>
          <p:nvPr/>
        </p:nvSpPr>
        <p:spPr>
          <a:xfrm>
            <a:off x="5457930" y="4353089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704" name="Google Shape;286;p27"/>
          <p:cNvSpPr txBox="1"/>
          <p:nvPr/>
        </p:nvSpPr>
        <p:spPr>
          <a:xfrm>
            <a:off x="5457930" y="4011029"/>
            <a:ext cx="698501" cy="318396"/>
          </a:xfrm>
          <a:prstGeom prst="rect">
            <a:avLst/>
          </a:prstGeom>
          <a:solidFill>
            <a:srgbClr val="89FF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cartilage</a:t>
            </a:r>
          </a:p>
        </p:txBody>
      </p:sp>
      <p:sp>
        <p:nvSpPr>
          <p:cNvPr id="705" name="Google Shape;287;p27"/>
          <p:cNvSpPr txBox="1"/>
          <p:nvPr/>
        </p:nvSpPr>
        <p:spPr>
          <a:xfrm>
            <a:off x="5457930" y="4695150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706" name="Google Shape;299;p27"/>
          <p:cNvSpPr txBox="1"/>
          <p:nvPr/>
        </p:nvSpPr>
        <p:spPr>
          <a:xfrm>
            <a:off x="6205689" y="1246922"/>
            <a:ext cx="698501" cy="369196"/>
          </a:xfrm>
          <a:prstGeom prst="rect">
            <a:avLst/>
          </a:prstGeom>
          <a:solidFill>
            <a:srgbClr val="FEFF7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honk</a:t>
            </a:r>
          </a:p>
        </p:txBody>
      </p:sp>
      <p:sp>
        <p:nvSpPr>
          <p:cNvPr id="707" name="Google Shape;300;p27"/>
          <p:cNvSpPr txBox="1"/>
          <p:nvPr/>
        </p:nvSpPr>
        <p:spPr>
          <a:xfrm>
            <a:off x="6211780" y="907086"/>
            <a:ext cx="698501" cy="369196"/>
          </a:xfrm>
          <a:prstGeom prst="rect">
            <a:avLst/>
          </a:prstGeom>
          <a:solidFill>
            <a:srgbClr val="FEFF7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honk</a:t>
            </a:r>
          </a:p>
        </p:txBody>
      </p:sp>
      <p:sp>
        <p:nvSpPr>
          <p:cNvPr id="708" name="Google Shape;301;p27"/>
          <p:cNvSpPr txBox="1"/>
          <p:nvPr/>
        </p:nvSpPr>
        <p:spPr>
          <a:xfrm>
            <a:off x="6205689" y="1926594"/>
            <a:ext cx="698501" cy="369197"/>
          </a:xfrm>
          <a:prstGeom prst="rect">
            <a:avLst/>
          </a:prstGeom>
          <a:solidFill>
            <a:srgbClr val="FFE249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peeping</a:t>
            </a:r>
          </a:p>
        </p:txBody>
      </p:sp>
      <p:sp>
        <p:nvSpPr>
          <p:cNvPr id="709" name="Google Shape;302;p27"/>
          <p:cNvSpPr txBox="1"/>
          <p:nvPr/>
        </p:nvSpPr>
        <p:spPr>
          <a:xfrm>
            <a:off x="6205689" y="1586758"/>
            <a:ext cx="698501" cy="369196"/>
          </a:xfrm>
          <a:prstGeom prst="rect">
            <a:avLst/>
          </a:prstGeom>
          <a:solidFill>
            <a:srgbClr val="FEFF7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honk</a:t>
            </a:r>
          </a:p>
        </p:txBody>
      </p:sp>
      <p:sp>
        <p:nvSpPr>
          <p:cNvPr id="710" name="Google Shape;303;p27"/>
          <p:cNvSpPr txBox="1"/>
          <p:nvPr/>
        </p:nvSpPr>
        <p:spPr>
          <a:xfrm>
            <a:off x="6205689" y="2266431"/>
            <a:ext cx="698501" cy="369196"/>
          </a:xfrm>
          <a:prstGeom prst="rect">
            <a:avLst/>
          </a:prstGeom>
          <a:solidFill>
            <a:srgbClr val="FFE249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peeping</a:t>
            </a:r>
          </a:p>
        </p:txBody>
      </p:sp>
      <p:sp>
        <p:nvSpPr>
          <p:cNvPr id="711" name="Google Shape;304;p27"/>
          <p:cNvSpPr txBox="1"/>
          <p:nvPr/>
        </p:nvSpPr>
        <p:spPr>
          <a:xfrm>
            <a:off x="6205689" y="2606267"/>
            <a:ext cx="698501" cy="369196"/>
          </a:xfrm>
          <a:prstGeom prst="rect">
            <a:avLst/>
          </a:prstGeom>
          <a:solidFill>
            <a:srgbClr val="FFC72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rattle</a:t>
            </a:r>
          </a:p>
        </p:txBody>
      </p:sp>
      <p:sp>
        <p:nvSpPr>
          <p:cNvPr id="712" name="Google Shape;305;p27"/>
          <p:cNvSpPr txBox="1"/>
          <p:nvPr/>
        </p:nvSpPr>
        <p:spPr>
          <a:xfrm>
            <a:off x="6205689" y="3625775"/>
            <a:ext cx="698501" cy="369197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713" name="Google Shape;306;p27"/>
          <p:cNvSpPr txBox="1"/>
          <p:nvPr/>
        </p:nvSpPr>
        <p:spPr>
          <a:xfrm>
            <a:off x="6205689" y="3285939"/>
            <a:ext cx="698501" cy="369196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714" name="Google Shape;307;p27"/>
          <p:cNvSpPr txBox="1"/>
          <p:nvPr/>
        </p:nvSpPr>
        <p:spPr>
          <a:xfrm>
            <a:off x="6205689" y="4305448"/>
            <a:ext cx="698501" cy="369196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715" name="Google Shape;308;p27"/>
          <p:cNvSpPr txBox="1"/>
          <p:nvPr/>
        </p:nvSpPr>
        <p:spPr>
          <a:xfrm>
            <a:off x="6205689" y="3965612"/>
            <a:ext cx="698501" cy="369196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716" name="Google Shape;309;p27"/>
          <p:cNvSpPr txBox="1"/>
          <p:nvPr/>
        </p:nvSpPr>
        <p:spPr>
          <a:xfrm>
            <a:off x="6205689" y="4645284"/>
            <a:ext cx="698501" cy="369196"/>
          </a:xfrm>
          <a:prstGeom prst="rect">
            <a:avLst/>
          </a:prstGeom>
          <a:solidFill>
            <a:srgbClr val="FFE249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peeping</a:t>
            </a:r>
          </a:p>
        </p:txBody>
      </p:sp>
      <p:sp>
        <p:nvSpPr>
          <p:cNvPr id="717" name="inornata"/>
          <p:cNvSpPr txBox="1"/>
          <p:nvPr/>
        </p:nvSpPr>
        <p:spPr>
          <a:xfrm>
            <a:off x="466025" y="1011034"/>
            <a:ext cx="563440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inornata</a:t>
            </a:r>
          </a:p>
        </p:txBody>
      </p:sp>
      <p:sp>
        <p:nvSpPr>
          <p:cNvPr id="718" name="lemur"/>
          <p:cNvSpPr txBox="1"/>
          <p:nvPr/>
        </p:nvSpPr>
        <p:spPr>
          <a:xfrm>
            <a:off x="635689" y="1352065"/>
            <a:ext cx="393776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lemur</a:t>
            </a:r>
          </a:p>
        </p:txBody>
      </p:sp>
      <p:sp>
        <p:nvSpPr>
          <p:cNvPr id="719" name="loriae"/>
          <p:cNvSpPr txBox="1"/>
          <p:nvPr/>
        </p:nvSpPr>
        <p:spPr>
          <a:xfrm>
            <a:off x="644024" y="1693097"/>
            <a:ext cx="385441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loriae</a:t>
            </a:r>
          </a:p>
        </p:txBody>
      </p:sp>
      <p:sp>
        <p:nvSpPr>
          <p:cNvPr id="720" name="notata"/>
          <p:cNvSpPr txBox="1"/>
          <p:nvPr/>
        </p:nvSpPr>
        <p:spPr>
          <a:xfrm>
            <a:off x="593050" y="2034128"/>
            <a:ext cx="436415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notata</a:t>
            </a:r>
          </a:p>
        </p:txBody>
      </p:sp>
      <p:sp>
        <p:nvSpPr>
          <p:cNvPr id="721" name="parkeri"/>
          <p:cNvSpPr txBox="1"/>
          <p:nvPr/>
        </p:nvSpPr>
        <p:spPr>
          <a:xfrm>
            <a:off x="550932" y="2375160"/>
            <a:ext cx="478533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parkeri</a:t>
            </a:r>
          </a:p>
        </p:txBody>
      </p:sp>
      <p:sp>
        <p:nvSpPr>
          <p:cNvPr id="722" name="biroi"/>
          <p:cNvSpPr txBox="1"/>
          <p:nvPr/>
        </p:nvSpPr>
        <p:spPr>
          <a:xfrm>
            <a:off x="728781" y="2716191"/>
            <a:ext cx="300684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biroi</a:t>
            </a:r>
          </a:p>
        </p:txBody>
      </p:sp>
      <p:sp>
        <p:nvSpPr>
          <p:cNvPr id="723" name="penelopeia"/>
          <p:cNvSpPr txBox="1"/>
          <p:nvPr/>
        </p:nvSpPr>
        <p:spPr>
          <a:xfrm>
            <a:off x="249889" y="3363789"/>
            <a:ext cx="758479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penelopeia</a:t>
            </a:r>
          </a:p>
        </p:txBody>
      </p:sp>
      <p:sp>
        <p:nvSpPr>
          <p:cNvPr id="724" name="insulana"/>
          <p:cNvSpPr txBox="1"/>
          <p:nvPr/>
        </p:nvSpPr>
        <p:spPr>
          <a:xfrm>
            <a:off x="427962" y="3704820"/>
            <a:ext cx="580406" cy="17281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insulana</a:t>
            </a:r>
          </a:p>
        </p:txBody>
      </p:sp>
      <p:sp>
        <p:nvSpPr>
          <p:cNvPr id="725" name="phoebe"/>
          <p:cNvSpPr txBox="1"/>
          <p:nvPr/>
        </p:nvSpPr>
        <p:spPr>
          <a:xfrm>
            <a:off x="487121" y="4045852"/>
            <a:ext cx="521247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phoebe</a:t>
            </a:r>
          </a:p>
        </p:txBody>
      </p:sp>
      <p:sp>
        <p:nvSpPr>
          <p:cNvPr id="726" name="picticrus"/>
          <p:cNvSpPr txBox="1"/>
          <p:nvPr/>
        </p:nvSpPr>
        <p:spPr>
          <a:xfrm>
            <a:off x="436743" y="4386883"/>
            <a:ext cx="571625" cy="17281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picticrus</a:t>
            </a:r>
          </a:p>
        </p:txBody>
      </p:sp>
      <p:sp>
        <p:nvSpPr>
          <p:cNvPr id="727" name="matawan"/>
          <p:cNvSpPr txBox="1"/>
          <p:nvPr/>
        </p:nvSpPr>
        <p:spPr>
          <a:xfrm>
            <a:off x="377286" y="4727915"/>
            <a:ext cx="631082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matawan</a:t>
            </a:r>
          </a:p>
        </p:txBody>
      </p:sp>
      <p:sp>
        <p:nvSpPr>
          <p:cNvPr id="728" name="Auparoparo"/>
          <p:cNvSpPr txBox="1"/>
          <p:nvPr/>
        </p:nvSpPr>
        <p:spPr>
          <a:xfrm>
            <a:off x="21757" y="3050498"/>
            <a:ext cx="1164234" cy="221954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i="1" sz="1600" u="sng"/>
            </a:lvl1pPr>
          </a:lstStyle>
          <a:p>
            <a:pPr/>
            <a:r>
              <a:t>Auparoparo</a:t>
            </a:r>
          </a:p>
        </p:txBody>
      </p:sp>
      <p:sp>
        <p:nvSpPr>
          <p:cNvPr id="729" name="Oreophryne"/>
          <p:cNvSpPr txBox="1"/>
          <p:nvPr/>
        </p:nvSpPr>
        <p:spPr>
          <a:xfrm>
            <a:off x="9722" y="684302"/>
            <a:ext cx="1164432" cy="221954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i="1" sz="1600" u="sng"/>
            </a:lvl1pPr>
          </a:lstStyle>
          <a:p>
            <a:pPr/>
            <a:r>
              <a:t>Oreophryne</a:t>
            </a:r>
          </a:p>
        </p:txBody>
      </p:sp>
      <p:sp>
        <p:nvSpPr>
          <p:cNvPr id="730" name="Google Shape;198;p27"/>
          <p:cNvSpPr txBox="1"/>
          <p:nvPr/>
        </p:nvSpPr>
        <p:spPr>
          <a:xfrm>
            <a:off x="1029410" y="202160"/>
            <a:ext cx="889001" cy="4830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Horizontal pupil</a:t>
            </a:r>
          </a:p>
        </p:txBody>
      </p:sp>
      <p:sp>
        <p:nvSpPr>
          <p:cNvPr id="731" name="Google Shape;202;p27"/>
          <p:cNvSpPr txBox="1"/>
          <p:nvPr/>
        </p:nvSpPr>
        <p:spPr>
          <a:xfrm>
            <a:off x="1751809" y="179986"/>
            <a:ext cx="889001" cy="505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Vomerine teeth</a:t>
            </a:r>
          </a:p>
        </p:txBody>
      </p:sp>
      <p:sp>
        <p:nvSpPr>
          <p:cNvPr id="732" name="✓"/>
          <p:cNvSpPr txBox="1"/>
          <p:nvPr/>
        </p:nvSpPr>
        <p:spPr>
          <a:xfrm>
            <a:off x="1115938" y="468383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33" name="✓"/>
          <p:cNvSpPr txBox="1"/>
          <p:nvPr/>
        </p:nvSpPr>
        <p:spPr>
          <a:xfrm>
            <a:off x="1115938" y="127351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34" name="✓"/>
          <p:cNvSpPr txBox="1"/>
          <p:nvPr/>
        </p:nvSpPr>
        <p:spPr>
          <a:xfrm>
            <a:off x="1115938" y="1614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35" name="✓"/>
          <p:cNvSpPr txBox="1"/>
          <p:nvPr/>
        </p:nvSpPr>
        <p:spPr>
          <a:xfrm>
            <a:off x="1115938" y="195558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36" name="✓"/>
          <p:cNvSpPr txBox="1"/>
          <p:nvPr/>
        </p:nvSpPr>
        <p:spPr>
          <a:xfrm>
            <a:off x="1115938" y="2296611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37" name="✓"/>
          <p:cNvSpPr txBox="1"/>
          <p:nvPr/>
        </p:nvSpPr>
        <p:spPr>
          <a:xfrm>
            <a:off x="1115938" y="2637643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38" name="✓"/>
          <p:cNvSpPr txBox="1"/>
          <p:nvPr/>
        </p:nvSpPr>
        <p:spPr>
          <a:xfrm>
            <a:off x="1115938" y="331970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39" name="✓"/>
          <p:cNvSpPr txBox="1"/>
          <p:nvPr/>
        </p:nvSpPr>
        <p:spPr>
          <a:xfrm>
            <a:off x="1115938" y="366073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0" name="✓"/>
          <p:cNvSpPr txBox="1"/>
          <p:nvPr/>
        </p:nvSpPr>
        <p:spPr>
          <a:xfrm>
            <a:off x="1115938" y="400176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1" name="✓"/>
          <p:cNvSpPr txBox="1"/>
          <p:nvPr/>
        </p:nvSpPr>
        <p:spPr>
          <a:xfrm>
            <a:off x="1115938" y="434280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2" name="✓"/>
          <p:cNvSpPr txBox="1"/>
          <p:nvPr/>
        </p:nvSpPr>
        <p:spPr>
          <a:xfrm>
            <a:off x="1115938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3" name="✓"/>
          <p:cNvSpPr txBox="1"/>
          <p:nvPr/>
        </p:nvSpPr>
        <p:spPr>
          <a:xfrm>
            <a:off x="257220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4" name="✓"/>
          <p:cNvSpPr txBox="1"/>
          <p:nvPr/>
        </p:nvSpPr>
        <p:spPr>
          <a:xfrm>
            <a:off x="2572201" y="1275741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5" name="✓"/>
          <p:cNvSpPr txBox="1"/>
          <p:nvPr/>
        </p:nvSpPr>
        <p:spPr>
          <a:xfrm>
            <a:off x="2572201" y="161899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6" name="✓"/>
          <p:cNvSpPr txBox="1"/>
          <p:nvPr/>
        </p:nvSpPr>
        <p:spPr>
          <a:xfrm>
            <a:off x="2572201" y="196225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7" name="✓"/>
          <p:cNvSpPr txBox="1"/>
          <p:nvPr/>
        </p:nvSpPr>
        <p:spPr>
          <a:xfrm>
            <a:off x="2572201" y="2305508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8" name="✓"/>
          <p:cNvSpPr txBox="1"/>
          <p:nvPr/>
        </p:nvSpPr>
        <p:spPr>
          <a:xfrm>
            <a:off x="2572201" y="2648764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49" name="✓"/>
          <p:cNvSpPr txBox="1"/>
          <p:nvPr/>
        </p:nvSpPr>
        <p:spPr>
          <a:xfrm>
            <a:off x="329227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0" name="✓"/>
          <p:cNvSpPr txBox="1"/>
          <p:nvPr/>
        </p:nvSpPr>
        <p:spPr>
          <a:xfrm>
            <a:off x="3292271" y="1276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1" name="✓"/>
          <p:cNvSpPr txBox="1"/>
          <p:nvPr/>
        </p:nvSpPr>
        <p:spPr>
          <a:xfrm>
            <a:off x="3292271" y="162061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2" name="✓"/>
          <p:cNvSpPr txBox="1"/>
          <p:nvPr/>
        </p:nvSpPr>
        <p:spPr>
          <a:xfrm>
            <a:off x="3292271" y="196467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3" name="✓"/>
          <p:cNvSpPr txBox="1"/>
          <p:nvPr/>
        </p:nvSpPr>
        <p:spPr>
          <a:xfrm>
            <a:off x="3292271" y="230873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4" name="✓"/>
          <p:cNvSpPr txBox="1"/>
          <p:nvPr/>
        </p:nvSpPr>
        <p:spPr>
          <a:xfrm>
            <a:off x="3292271" y="265280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5" name="✓"/>
          <p:cNvSpPr txBox="1"/>
          <p:nvPr/>
        </p:nvSpPr>
        <p:spPr>
          <a:xfrm>
            <a:off x="2572201" y="3335275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6" name="✓"/>
          <p:cNvSpPr txBox="1"/>
          <p:nvPr/>
        </p:nvSpPr>
        <p:spPr>
          <a:xfrm>
            <a:off x="2572201" y="367853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7" name="✓"/>
          <p:cNvSpPr txBox="1"/>
          <p:nvPr/>
        </p:nvSpPr>
        <p:spPr>
          <a:xfrm>
            <a:off x="2572201" y="40217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8" name="✓"/>
          <p:cNvSpPr txBox="1"/>
          <p:nvPr/>
        </p:nvSpPr>
        <p:spPr>
          <a:xfrm>
            <a:off x="2572201" y="436504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59" name="✓"/>
          <p:cNvSpPr txBox="1"/>
          <p:nvPr/>
        </p:nvSpPr>
        <p:spPr>
          <a:xfrm>
            <a:off x="2579302" y="470829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0" name="✓"/>
          <p:cNvSpPr txBox="1"/>
          <p:nvPr/>
        </p:nvSpPr>
        <p:spPr>
          <a:xfrm>
            <a:off x="3292271" y="334092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1" name="✓"/>
          <p:cNvSpPr txBox="1"/>
          <p:nvPr/>
        </p:nvSpPr>
        <p:spPr>
          <a:xfrm>
            <a:off x="3292271" y="368499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2" name="✓"/>
          <p:cNvSpPr txBox="1"/>
          <p:nvPr/>
        </p:nvSpPr>
        <p:spPr>
          <a:xfrm>
            <a:off x="3292271" y="402905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3" name="✓"/>
          <p:cNvSpPr txBox="1"/>
          <p:nvPr/>
        </p:nvSpPr>
        <p:spPr>
          <a:xfrm>
            <a:off x="3292271" y="437311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4" name="✓"/>
          <p:cNvSpPr txBox="1"/>
          <p:nvPr/>
        </p:nvSpPr>
        <p:spPr>
          <a:xfrm>
            <a:off x="3287512" y="471718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5" name="✓"/>
          <p:cNvSpPr txBox="1"/>
          <p:nvPr/>
        </p:nvSpPr>
        <p:spPr>
          <a:xfrm>
            <a:off x="398018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6" name="✓"/>
          <p:cNvSpPr txBox="1"/>
          <p:nvPr/>
        </p:nvSpPr>
        <p:spPr>
          <a:xfrm>
            <a:off x="3980181" y="1276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7" name="✓"/>
          <p:cNvSpPr txBox="1"/>
          <p:nvPr/>
        </p:nvSpPr>
        <p:spPr>
          <a:xfrm>
            <a:off x="3980181" y="162061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8" name="✓"/>
          <p:cNvSpPr txBox="1"/>
          <p:nvPr/>
        </p:nvSpPr>
        <p:spPr>
          <a:xfrm>
            <a:off x="3980181" y="196467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69" name="✓"/>
          <p:cNvSpPr txBox="1"/>
          <p:nvPr/>
        </p:nvSpPr>
        <p:spPr>
          <a:xfrm>
            <a:off x="3980181" y="230873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70" name="✓"/>
          <p:cNvSpPr txBox="1"/>
          <p:nvPr/>
        </p:nvSpPr>
        <p:spPr>
          <a:xfrm>
            <a:off x="3980181" y="265280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71" name="✓"/>
          <p:cNvSpPr txBox="1"/>
          <p:nvPr/>
        </p:nvSpPr>
        <p:spPr>
          <a:xfrm>
            <a:off x="3980181" y="334092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72" name="✓"/>
          <p:cNvSpPr txBox="1"/>
          <p:nvPr/>
        </p:nvSpPr>
        <p:spPr>
          <a:xfrm>
            <a:off x="3980181" y="368499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73" name="✓"/>
          <p:cNvSpPr txBox="1"/>
          <p:nvPr/>
        </p:nvSpPr>
        <p:spPr>
          <a:xfrm>
            <a:off x="3980181" y="402905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74" name="✓"/>
          <p:cNvSpPr txBox="1"/>
          <p:nvPr/>
        </p:nvSpPr>
        <p:spPr>
          <a:xfrm>
            <a:off x="3980181" y="437311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75" name="✓"/>
          <p:cNvSpPr txBox="1"/>
          <p:nvPr/>
        </p:nvSpPr>
        <p:spPr>
          <a:xfrm>
            <a:off x="3980181" y="471718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776" name="Google Shape;233;p27"/>
          <p:cNvSpPr txBox="1"/>
          <p:nvPr/>
        </p:nvSpPr>
        <p:spPr>
          <a:xfrm>
            <a:off x="6966790" y="1928683"/>
            <a:ext cx="609601" cy="381481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</a:t>
            </a:r>
          </a:p>
        </p:txBody>
      </p:sp>
      <p:sp>
        <p:nvSpPr>
          <p:cNvPr id="777" name="Text"/>
          <p:cNvSpPr txBox="1"/>
          <p:nvPr/>
        </p:nvSpPr>
        <p:spPr>
          <a:xfrm>
            <a:off x="2022381" y="932486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78" name="Text"/>
          <p:cNvSpPr txBox="1"/>
          <p:nvPr/>
        </p:nvSpPr>
        <p:spPr>
          <a:xfrm>
            <a:off x="2024035" y="1265501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79" name="Text"/>
          <p:cNvSpPr txBox="1"/>
          <p:nvPr/>
        </p:nvSpPr>
        <p:spPr>
          <a:xfrm>
            <a:off x="2022381" y="163962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0" name="Text"/>
          <p:cNvSpPr txBox="1"/>
          <p:nvPr/>
        </p:nvSpPr>
        <p:spPr>
          <a:xfrm>
            <a:off x="2022381" y="198104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1" name="Text"/>
          <p:cNvSpPr txBox="1"/>
          <p:nvPr/>
        </p:nvSpPr>
        <p:spPr>
          <a:xfrm>
            <a:off x="2005625" y="2301520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2" name="Text"/>
          <p:cNvSpPr txBox="1"/>
          <p:nvPr/>
        </p:nvSpPr>
        <p:spPr>
          <a:xfrm>
            <a:off x="1978572" y="264437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3" name="Text"/>
          <p:cNvSpPr txBox="1"/>
          <p:nvPr/>
        </p:nvSpPr>
        <p:spPr>
          <a:xfrm>
            <a:off x="1984281" y="3323005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4" name="Text"/>
          <p:cNvSpPr txBox="1"/>
          <p:nvPr/>
        </p:nvSpPr>
        <p:spPr>
          <a:xfrm>
            <a:off x="2022381" y="3691956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5" name="Text"/>
          <p:cNvSpPr txBox="1"/>
          <p:nvPr/>
        </p:nvSpPr>
        <p:spPr>
          <a:xfrm>
            <a:off x="2022381" y="4030638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6" name="Text"/>
          <p:cNvSpPr txBox="1"/>
          <p:nvPr/>
        </p:nvSpPr>
        <p:spPr>
          <a:xfrm>
            <a:off x="2022381" y="4345024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7" name="Text"/>
          <p:cNvSpPr txBox="1"/>
          <p:nvPr/>
        </p:nvSpPr>
        <p:spPr>
          <a:xfrm>
            <a:off x="2022381" y="465941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8" name="Text"/>
          <p:cNvSpPr txBox="1"/>
          <p:nvPr/>
        </p:nvSpPr>
        <p:spPr>
          <a:xfrm>
            <a:off x="1115938" y="2982829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89" name="Text"/>
          <p:cNvSpPr txBox="1"/>
          <p:nvPr/>
        </p:nvSpPr>
        <p:spPr>
          <a:xfrm>
            <a:off x="2572201" y="2996174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90" name="Text"/>
          <p:cNvSpPr txBox="1"/>
          <p:nvPr/>
        </p:nvSpPr>
        <p:spPr>
          <a:xfrm>
            <a:off x="3292271" y="3001021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91" name="Text"/>
          <p:cNvSpPr txBox="1"/>
          <p:nvPr/>
        </p:nvSpPr>
        <p:spPr>
          <a:xfrm>
            <a:off x="3980181" y="3001021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92" name="Text"/>
          <p:cNvSpPr txBox="1"/>
          <p:nvPr/>
        </p:nvSpPr>
        <p:spPr>
          <a:xfrm>
            <a:off x="4723619" y="2982829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93" name="Text"/>
          <p:cNvSpPr txBox="1"/>
          <p:nvPr/>
        </p:nvSpPr>
        <p:spPr>
          <a:xfrm>
            <a:off x="5457930" y="300215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794" name="Google Shape;233;p27"/>
          <p:cNvSpPr txBox="1"/>
          <p:nvPr/>
        </p:nvSpPr>
        <p:spPr>
          <a:xfrm>
            <a:off x="6966790" y="2945105"/>
            <a:ext cx="609601" cy="381481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</a:t>
            </a:r>
          </a:p>
        </p:txBody>
      </p:sp>
      <p:sp>
        <p:nvSpPr>
          <p:cNvPr id="795" name="Google Shape;303;p27"/>
          <p:cNvSpPr txBox="1"/>
          <p:nvPr/>
        </p:nvSpPr>
        <p:spPr>
          <a:xfrm>
            <a:off x="6205689" y="2946103"/>
            <a:ext cx="698501" cy="369196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 </a:t>
            </a:r>
          </a:p>
        </p:txBody>
      </p:sp>
      <p:sp>
        <p:nvSpPr>
          <p:cNvPr id="796" name="Uninformative"/>
          <p:cNvSpPr txBox="1"/>
          <p:nvPr/>
        </p:nvSpPr>
        <p:spPr>
          <a:xfrm>
            <a:off x="1385398" y="3050498"/>
            <a:ext cx="4770998" cy="2469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Uninformative</a:t>
            </a:r>
          </a:p>
        </p:txBody>
      </p:sp>
      <p:sp>
        <p:nvSpPr>
          <p:cNvPr id="797" name="Trending"/>
          <p:cNvSpPr txBox="1"/>
          <p:nvPr/>
        </p:nvSpPr>
        <p:spPr>
          <a:xfrm>
            <a:off x="6206826" y="3050498"/>
            <a:ext cx="1357117" cy="2469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Trending</a:t>
            </a:r>
          </a:p>
        </p:txBody>
      </p:sp>
      <p:sp>
        <p:nvSpPr>
          <p:cNvPr id="798" name="Rectangle"/>
          <p:cNvSpPr/>
          <p:nvPr/>
        </p:nvSpPr>
        <p:spPr>
          <a:xfrm>
            <a:off x="1176030" y="-1557"/>
            <a:ext cx="4980402" cy="5146614"/>
          </a:xfrm>
          <a:prstGeom prst="rect">
            <a:avLst/>
          </a:prstGeom>
          <a:solidFill>
            <a:srgbClr val="DDDDDD">
              <a:alpha val="9046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799" name="Screen Shot 2023-01-02 at 3.57.27 PM.png" descr="Screen Shot 2023-01-02 at 3.57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7672" y="3678530"/>
            <a:ext cx="1357118" cy="1386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Screen Shot 2023-01-02 at 3.56.34 PM.png" descr="Screen Shot 2023-01-02 at 3.56.34 PM.png"/>
          <p:cNvPicPr>
            <a:picLocks noChangeAspect="1"/>
          </p:cNvPicPr>
          <p:nvPr/>
        </p:nvPicPr>
        <p:blipFill>
          <a:blip r:embed="rId3">
            <a:extLst/>
          </a:blip>
          <a:srcRect l="238" t="18888" r="238" b="0"/>
          <a:stretch>
            <a:fillRect/>
          </a:stretch>
        </p:blipFill>
        <p:spPr>
          <a:xfrm>
            <a:off x="1587399" y="1681956"/>
            <a:ext cx="4157852" cy="889753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Google Shape;300;p27"/>
          <p:cNvSpPr txBox="1"/>
          <p:nvPr/>
        </p:nvSpPr>
        <p:spPr>
          <a:xfrm>
            <a:off x="2926318" y="1230896"/>
            <a:ext cx="1357117" cy="318397"/>
          </a:xfrm>
          <a:prstGeom prst="rect">
            <a:avLst/>
          </a:prstGeom>
          <a:solidFill>
            <a:srgbClr val="FEFF7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000"/>
            </a:lvl1pPr>
          </a:lstStyle>
          <a:p>
            <a:pPr/>
            <a:r>
              <a:t>Honk call:</a:t>
            </a:r>
          </a:p>
        </p:txBody>
      </p:sp>
      <p:sp>
        <p:nvSpPr>
          <p:cNvPr id="802" name="Google Shape;306;p27"/>
          <p:cNvSpPr txBox="1"/>
          <p:nvPr/>
        </p:nvSpPr>
        <p:spPr>
          <a:xfrm>
            <a:off x="2947748" y="3325661"/>
            <a:ext cx="1436966" cy="318396"/>
          </a:xfrm>
          <a:prstGeom prst="rect">
            <a:avLst/>
          </a:prstGeom>
          <a:solidFill>
            <a:srgbClr val="FFA52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000"/>
            </a:lvl1pPr>
          </a:lstStyle>
          <a:p>
            <a:pPr/>
            <a:r>
              <a:t>Whinny call:</a:t>
            </a:r>
          </a:p>
        </p:txBody>
      </p:sp>
      <p:sp>
        <p:nvSpPr>
          <p:cNvPr id="803" name="Waveform and spectrum graphs from Kraus 2016."/>
          <p:cNvSpPr txBox="1"/>
          <p:nvPr/>
        </p:nvSpPr>
        <p:spPr>
          <a:xfrm>
            <a:off x="6569439" y="5005032"/>
            <a:ext cx="295569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9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Waveform and spectrum graphs from Kraus 2016.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192;p27"/>
          <p:cNvSpPr txBox="1"/>
          <p:nvPr/>
        </p:nvSpPr>
        <p:spPr>
          <a:xfrm>
            <a:off x="8253399" y="-77869"/>
            <a:ext cx="889001" cy="7631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200"/>
            </a:lvl1pPr>
          </a:lstStyle>
          <a:p>
            <a:pPr/>
            <a:r>
              <a:t>Finger pad vs toe pad size</a:t>
            </a:r>
          </a:p>
        </p:txBody>
      </p:sp>
      <p:sp>
        <p:nvSpPr>
          <p:cNvPr id="806" name="Google Shape;193;p27"/>
          <p:cNvSpPr txBox="1"/>
          <p:nvPr/>
        </p:nvSpPr>
        <p:spPr>
          <a:xfrm>
            <a:off x="7531000" y="99026"/>
            <a:ext cx="889001" cy="5862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300"/>
            </a:lvl1pPr>
          </a:lstStyle>
          <a:p>
            <a:pPr/>
            <a:r>
              <a:t>Palate tapering</a:t>
            </a:r>
          </a:p>
        </p:txBody>
      </p:sp>
      <p:sp>
        <p:nvSpPr>
          <p:cNvPr id="807" name="Google Shape;194;p27"/>
          <p:cNvSpPr txBox="1"/>
          <p:nvPr/>
        </p:nvSpPr>
        <p:spPr>
          <a:xfrm>
            <a:off x="3196607" y="179986"/>
            <a:ext cx="889001" cy="505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5th toe &gt; 3rd toe</a:t>
            </a:r>
          </a:p>
        </p:txBody>
      </p:sp>
      <p:sp>
        <p:nvSpPr>
          <p:cNvPr id="808" name="Google Shape;195;p27"/>
          <p:cNvSpPr txBox="1"/>
          <p:nvPr/>
        </p:nvSpPr>
        <p:spPr>
          <a:xfrm>
            <a:off x="6808601" y="123057"/>
            <a:ext cx="889001" cy="5593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200"/>
            </a:lvl1pPr>
          </a:lstStyle>
          <a:p>
            <a:pPr/>
            <a:r>
              <a:t>Toe webbing</a:t>
            </a:r>
          </a:p>
        </p:txBody>
      </p:sp>
      <p:sp>
        <p:nvSpPr>
          <p:cNvPr id="809" name="Google Shape;196;p27"/>
          <p:cNvSpPr txBox="1"/>
          <p:nvPr/>
        </p:nvSpPr>
        <p:spPr>
          <a:xfrm>
            <a:off x="3919005" y="206813"/>
            <a:ext cx="889001" cy="478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000"/>
            </a:lvl1pPr>
          </a:lstStyle>
          <a:p>
            <a:pPr/>
            <a:r>
              <a:t>IO space &gt; eyelid width</a:t>
            </a:r>
          </a:p>
        </p:txBody>
      </p:sp>
      <p:sp>
        <p:nvSpPr>
          <p:cNvPr id="810" name="Google Shape;197;p27"/>
          <p:cNvSpPr txBox="1"/>
          <p:nvPr/>
        </p:nvSpPr>
        <p:spPr>
          <a:xfrm>
            <a:off x="4641404" y="233640"/>
            <a:ext cx="889001" cy="451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900"/>
            </a:lvl1pPr>
          </a:lstStyle>
          <a:p>
            <a:pPr/>
            <a:r>
              <a:t>Tympanum: eye diameter</a:t>
            </a:r>
          </a:p>
        </p:txBody>
      </p:sp>
      <p:sp>
        <p:nvSpPr>
          <p:cNvPr id="811" name="Google Shape;199;p27"/>
          <p:cNvSpPr txBox="1"/>
          <p:nvPr/>
        </p:nvSpPr>
        <p:spPr>
          <a:xfrm>
            <a:off x="5363803" y="46781"/>
            <a:ext cx="889001" cy="6384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000"/>
            </a:lvl1pPr>
          </a:lstStyle>
          <a:p>
            <a:pPr/>
            <a:r>
              <a:t>Scapula to procoracoid connector</a:t>
            </a:r>
          </a:p>
        </p:txBody>
      </p:sp>
      <p:sp>
        <p:nvSpPr>
          <p:cNvPr id="812" name="Google Shape;200;p27"/>
          <p:cNvSpPr txBox="1"/>
          <p:nvPr/>
        </p:nvSpPr>
        <p:spPr>
          <a:xfrm>
            <a:off x="6086202" y="354560"/>
            <a:ext cx="889001" cy="3306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Call type</a:t>
            </a:r>
          </a:p>
        </p:txBody>
      </p:sp>
      <p:sp>
        <p:nvSpPr>
          <p:cNvPr id="813" name="Google Shape;201;p27"/>
          <p:cNvSpPr txBox="1"/>
          <p:nvPr/>
        </p:nvSpPr>
        <p:spPr>
          <a:xfrm>
            <a:off x="2474208" y="5411"/>
            <a:ext cx="889001" cy="6798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Two palatal ridges</a:t>
            </a:r>
          </a:p>
        </p:txBody>
      </p:sp>
      <p:sp>
        <p:nvSpPr>
          <p:cNvPr id="814" name="Google Shape;232;p27"/>
          <p:cNvSpPr txBox="1"/>
          <p:nvPr/>
        </p:nvSpPr>
        <p:spPr>
          <a:xfrm>
            <a:off x="6966790" y="912261"/>
            <a:ext cx="609601" cy="381481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815" name="Google Shape;233;p27"/>
          <p:cNvSpPr txBox="1"/>
          <p:nvPr/>
        </p:nvSpPr>
        <p:spPr>
          <a:xfrm>
            <a:off x="6966790" y="1589876"/>
            <a:ext cx="609601" cy="381481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816" name="Google Shape;234;p27"/>
          <p:cNvSpPr txBox="1"/>
          <p:nvPr/>
        </p:nvSpPr>
        <p:spPr>
          <a:xfrm>
            <a:off x="6966790" y="3283913"/>
            <a:ext cx="609601" cy="381480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817" name="Google Shape;235;p27"/>
          <p:cNvSpPr txBox="1"/>
          <p:nvPr/>
        </p:nvSpPr>
        <p:spPr>
          <a:xfrm>
            <a:off x="6966790" y="2267491"/>
            <a:ext cx="609601" cy="381480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818" name="Google Shape;236;p27"/>
          <p:cNvSpPr txBox="1"/>
          <p:nvPr/>
        </p:nvSpPr>
        <p:spPr>
          <a:xfrm>
            <a:off x="6966790" y="2606298"/>
            <a:ext cx="609601" cy="381481"/>
          </a:xfrm>
          <a:prstGeom prst="rect">
            <a:avLst/>
          </a:prstGeom>
          <a:solidFill>
            <a:srgbClr val="7DD5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well</a:t>
            </a:r>
          </a:p>
        </p:txBody>
      </p:sp>
      <p:sp>
        <p:nvSpPr>
          <p:cNvPr id="819" name="Google Shape;237;p27"/>
          <p:cNvSpPr txBox="1"/>
          <p:nvPr/>
        </p:nvSpPr>
        <p:spPr>
          <a:xfrm>
            <a:off x="6966790" y="1251069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820" name="Google Shape;238;p27"/>
          <p:cNvSpPr txBox="1"/>
          <p:nvPr/>
        </p:nvSpPr>
        <p:spPr>
          <a:xfrm>
            <a:off x="6966790" y="3622720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821" name="Google Shape;239;p27"/>
          <p:cNvSpPr txBox="1"/>
          <p:nvPr/>
        </p:nvSpPr>
        <p:spPr>
          <a:xfrm>
            <a:off x="6966790" y="3961527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822" name="Google Shape;240;p27"/>
          <p:cNvSpPr txBox="1"/>
          <p:nvPr/>
        </p:nvSpPr>
        <p:spPr>
          <a:xfrm>
            <a:off x="6966790" y="4300334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823" name="Google Shape;241;p27"/>
          <p:cNvSpPr txBox="1"/>
          <p:nvPr/>
        </p:nvSpPr>
        <p:spPr>
          <a:xfrm>
            <a:off x="6961080" y="4639142"/>
            <a:ext cx="609601" cy="381481"/>
          </a:xfrm>
          <a:prstGeom prst="rect">
            <a:avLst/>
          </a:prstGeom>
          <a:solidFill>
            <a:srgbClr val="CCE8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basal</a:t>
            </a:r>
          </a:p>
        </p:txBody>
      </p:sp>
      <p:sp>
        <p:nvSpPr>
          <p:cNvPr id="824" name="Google Shape;266;p27"/>
          <p:cNvSpPr txBox="1"/>
          <p:nvPr/>
        </p:nvSpPr>
        <p:spPr>
          <a:xfrm>
            <a:off x="4735251" y="900703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25" name="Google Shape;267;p27"/>
          <p:cNvSpPr txBox="1"/>
          <p:nvPr/>
        </p:nvSpPr>
        <p:spPr>
          <a:xfrm>
            <a:off x="4723619" y="1241735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26" name="Google Shape;268;p27"/>
          <p:cNvSpPr txBox="1"/>
          <p:nvPr/>
        </p:nvSpPr>
        <p:spPr>
          <a:xfrm>
            <a:off x="4723619" y="1923798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27" name="Google Shape;269;p27"/>
          <p:cNvSpPr txBox="1"/>
          <p:nvPr/>
        </p:nvSpPr>
        <p:spPr>
          <a:xfrm>
            <a:off x="4723619" y="1582766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28" name="Google Shape;270;p27"/>
          <p:cNvSpPr txBox="1"/>
          <p:nvPr/>
        </p:nvSpPr>
        <p:spPr>
          <a:xfrm>
            <a:off x="4723619" y="2264829"/>
            <a:ext cx="698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29" name="Google Shape;271;p27"/>
          <p:cNvSpPr txBox="1"/>
          <p:nvPr/>
        </p:nvSpPr>
        <p:spPr>
          <a:xfrm>
            <a:off x="4723619" y="2605861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30" name="Google Shape;272;p27"/>
          <p:cNvSpPr txBox="1"/>
          <p:nvPr/>
        </p:nvSpPr>
        <p:spPr>
          <a:xfrm>
            <a:off x="4731498" y="3628955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31" name="Google Shape;273;p27"/>
          <p:cNvSpPr txBox="1"/>
          <p:nvPr/>
        </p:nvSpPr>
        <p:spPr>
          <a:xfrm>
            <a:off x="4723619" y="3287924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32" name="Google Shape;274;p27"/>
          <p:cNvSpPr txBox="1"/>
          <p:nvPr/>
        </p:nvSpPr>
        <p:spPr>
          <a:xfrm>
            <a:off x="4723619" y="4311018"/>
            <a:ext cx="698501" cy="381065"/>
          </a:xfrm>
          <a:prstGeom prst="rect">
            <a:avLst/>
          </a:prstGeom>
          <a:solidFill>
            <a:srgbClr val="EFFF8A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1/3</a:t>
            </a:r>
          </a:p>
        </p:txBody>
      </p:sp>
      <p:sp>
        <p:nvSpPr>
          <p:cNvPr id="833" name="Google Shape;275;p27"/>
          <p:cNvSpPr txBox="1"/>
          <p:nvPr/>
        </p:nvSpPr>
        <p:spPr>
          <a:xfrm>
            <a:off x="4723619" y="3969987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34" name="Google Shape;276;p27"/>
          <p:cNvSpPr txBox="1"/>
          <p:nvPr/>
        </p:nvSpPr>
        <p:spPr>
          <a:xfrm>
            <a:off x="4720016" y="4652050"/>
            <a:ext cx="698501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1/4</a:t>
            </a:r>
          </a:p>
        </p:txBody>
      </p:sp>
      <p:sp>
        <p:nvSpPr>
          <p:cNvPr id="835" name="Google Shape;277;p27"/>
          <p:cNvSpPr txBox="1"/>
          <p:nvPr/>
        </p:nvSpPr>
        <p:spPr>
          <a:xfrm>
            <a:off x="5457930" y="1274546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836" name="Google Shape;278;p27"/>
          <p:cNvSpPr txBox="1"/>
          <p:nvPr/>
        </p:nvSpPr>
        <p:spPr>
          <a:xfrm>
            <a:off x="5457930" y="932486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837" name="Google Shape;279;p27"/>
          <p:cNvSpPr txBox="1"/>
          <p:nvPr/>
        </p:nvSpPr>
        <p:spPr>
          <a:xfrm>
            <a:off x="5457930" y="1958667"/>
            <a:ext cx="698501" cy="318396"/>
          </a:xfrm>
          <a:prstGeom prst="rect">
            <a:avLst/>
          </a:prstGeom>
          <a:solidFill>
            <a:srgbClr val="89FF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cartilage</a:t>
            </a:r>
          </a:p>
        </p:txBody>
      </p:sp>
      <p:sp>
        <p:nvSpPr>
          <p:cNvPr id="838" name="Google Shape;280;p27"/>
          <p:cNvSpPr txBox="1"/>
          <p:nvPr/>
        </p:nvSpPr>
        <p:spPr>
          <a:xfrm>
            <a:off x="5457930" y="1616606"/>
            <a:ext cx="6985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839" name="Google Shape;281;p27"/>
          <p:cNvSpPr txBox="1"/>
          <p:nvPr/>
        </p:nvSpPr>
        <p:spPr>
          <a:xfrm>
            <a:off x="5457930" y="2300727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840" name="Google Shape;282;p27"/>
          <p:cNvSpPr txBox="1"/>
          <p:nvPr/>
        </p:nvSpPr>
        <p:spPr>
          <a:xfrm>
            <a:off x="5457930" y="2642787"/>
            <a:ext cx="6985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841" name="Google Shape;283;p27"/>
          <p:cNvSpPr txBox="1"/>
          <p:nvPr/>
        </p:nvSpPr>
        <p:spPr>
          <a:xfrm>
            <a:off x="5457930" y="3668969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842" name="Google Shape;284;p27"/>
          <p:cNvSpPr txBox="1"/>
          <p:nvPr/>
        </p:nvSpPr>
        <p:spPr>
          <a:xfrm>
            <a:off x="5457930" y="3326908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843" name="Google Shape;285;p27"/>
          <p:cNvSpPr txBox="1"/>
          <p:nvPr/>
        </p:nvSpPr>
        <p:spPr>
          <a:xfrm>
            <a:off x="5457930" y="4353089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844" name="Google Shape;286;p27"/>
          <p:cNvSpPr txBox="1"/>
          <p:nvPr/>
        </p:nvSpPr>
        <p:spPr>
          <a:xfrm>
            <a:off x="5457930" y="4011029"/>
            <a:ext cx="698501" cy="318396"/>
          </a:xfrm>
          <a:prstGeom prst="rect">
            <a:avLst/>
          </a:prstGeom>
          <a:solidFill>
            <a:srgbClr val="89FF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cartilage</a:t>
            </a:r>
          </a:p>
        </p:txBody>
      </p:sp>
      <p:sp>
        <p:nvSpPr>
          <p:cNvPr id="845" name="Google Shape;287;p27"/>
          <p:cNvSpPr txBox="1"/>
          <p:nvPr/>
        </p:nvSpPr>
        <p:spPr>
          <a:xfrm>
            <a:off x="5457930" y="4695150"/>
            <a:ext cx="6985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ligament</a:t>
            </a:r>
          </a:p>
        </p:txBody>
      </p:sp>
      <p:sp>
        <p:nvSpPr>
          <p:cNvPr id="846" name="Google Shape;299;p27"/>
          <p:cNvSpPr txBox="1"/>
          <p:nvPr/>
        </p:nvSpPr>
        <p:spPr>
          <a:xfrm>
            <a:off x="6205689" y="1246922"/>
            <a:ext cx="698501" cy="369196"/>
          </a:xfrm>
          <a:prstGeom prst="rect">
            <a:avLst/>
          </a:prstGeom>
          <a:solidFill>
            <a:srgbClr val="FEFF7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honk</a:t>
            </a:r>
          </a:p>
        </p:txBody>
      </p:sp>
      <p:sp>
        <p:nvSpPr>
          <p:cNvPr id="847" name="Google Shape;300;p27"/>
          <p:cNvSpPr txBox="1"/>
          <p:nvPr/>
        </p:nvSpPr>
        <p:spPr>
          <a:xfrm>
            <a:off x="6211780" y="907086"/>
            <a:ext cx="698501" cy="369196"/>
          </a:xfrm>
          <a:prstGeom prst="rect">
            <a:avLst/>
          </a:prstGeom>
          <a:solidFill>
            <a:srgbClr val="FEFF7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honk</a:t>
            </a:r>
          </a:p>
        </p:txBody>
      </p:sp>
      <p:sp>
        <p:nvSpPr>
          <p:cNvPr id="848" name="Google Shape;301;p27"/>
          <p:cNvSpPr txBox="1"/>
          <p:nvPr/>
        </p:nvSpPr>
        <p:spPr>
          <a:xfrm>
            <a:off x="6205689" y="1926594"/>
            <a:ext cx="698501" cy="369197"/>
          </a:xfrm>
          <a:prstGeom prst="rect">
            <a:avLst/>
          </a:prstGeom>
          <a:solidFill>
            <a:srgbClr val="FFE249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peeping</a:t>
            </a:r>
          </a:p>
        </p:txBody>
      </p:sp>
      <p:sp>
        <p:nvSpPr>
          <p:cNvPr id="849" name="Google Shape;302;p27"/>
          <p:cNvSpPr txBox="1"/>
          <p:nvPr/>
        </p:nvSpPr>
        <p:spPr>
          <a:xfrm>
            <a:off x="6205689" y="1586758"/>
            <a:ext cx="698501" cy="369196"/>
          </a:xfrm>
          <a:prstGeom prst="rect">
            <a:avLst/>
          </a:prstGeom>
          <a:solidFill>
            <a:srgbClr val="FEFF7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honk</a:t>
            </a:r>
          </a:p>
        </p:txBody>
      </p:sp>
      <p:sp>
        <p:nvSpPr>
          <p:cNvPr id="850" name="Google Shape;303;p27"/>
          <p:cNvSpPr txBox="1"/>
          <p:nvPr/>
        </p:nvSpPr>
        <p:spPr>
          <a:xfrm>
            <a:off x="6205689" y="2266431"/>
            <a:ext cx="698501" cy="369196"/>
          </a:xfrm>
          <a:prstGeom prst="rect">
            <a:avLst/>
          </a:prstGeom>
          <a:solidFill>
            <a:srgbClr val="FFE249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peeping</a:t>
            </a:r>
          </a:p>
        </p:txBody>
      </p:sp>
      <p:sp>
        <p:nvSpPr>
          <p:cNvPr id="851" name="Google Shape;304;p27"/>
          <p:cNvSpPr txBox="1"/>
          <p:nvPr/>
        </p:nvSpPr>
        <p:spPr>
          <a:xfrm>
            <a:off x="6205689" y="2606267"/>
            <a:ext cx="698501" cy="369196"/>
          </a:xfrm>
          <a:prstGeom prst="rect">
            <a:avLst/>
          </a:prstGeom>
          <a:solidFill>
            <a:srgbClr val="FFC726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rattle</a:t>
            </a:r>
          </a:p>
        </p:txBody>
      </p:sp>
      <p:sp>
        <p:nvSpPr>
          <p:cNvPr id="852" name="Google Shape;305;p27"/>
          <p:cNvSpPr txBox="1"/>
          <p:nvPr/>
        </p:nvSpPr>
        <p:spPr>
          <a:xfrm>
            <a:off x="6205689" y="3625775"/>
            <a:ext cx="698501" cy="369197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853" name="Google Shape;306;p27"/>
          <p:cNvSpPr txBox="1"/>
          <p:nvPr/>
        </p:nvSpPr>
        <p:spPr>
          <a:xfrm>
            <a:off x="6205689" y="3285939"/>
            <a:ext cx="698501" cy="369196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854" name="Google Shape;307;p27"/>
          <p:cNvSpPr txBox="1"/>
          <p:nvPr/>
        </p:nvSpPr>
        <p:spPr>
          <a:xfrm>
            <a:off x="6205689" y="4305448"/>
            <a:ext cx="698501" cy="369196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855" name="Google Shape;308;p27"/>
          <p:cNvSpPr txBox="1"/>
          <p:nvPr/>
        </p:nvSpPr>
        <p:spPr>
          <a:xfrm>
            <a:off x="6205689" y="3965612"/>
            <a:ext cx="698501" cy="369196"/>
          </a:xfrm>
          <a:prstGeom prst="rect">
            <a:avLst/>
          </a:prstGeom>
          <a:solidFill>
            <a:srgbClr val="FFA52D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whinny</a:t>
            </a:r>
          </a:p>
        </p:txBody>
      </p:sp>
      <p:sp>
        <p:nvSpPr>
          <p:cNvPr id="856" name="Google Shape;309;p27"/>
          <p:cNvSpPr txBox="1"/>
          <p:nvPr/>
        </p:nvSpPr>
        <p:spPr>
          <a:xfrm>
            <a:off x="6205689" y="4645284"/>
            <a:ext cx="698501" cy="369196"/>
          </a:xfrm>
          <a:prstGeom prst="rect">
            <a:avLst/>
          </a:prstGeom>
          <a:solidFill>
            <a:srgbClr val="FFE249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peeping</a:t>
            </a:r>
          </a:p>
        </p:txBody>
      </p:sp>
      <p:sp>
        <p:nvSpPr>
          <p:cNvPr id="857" name="inornata"/>
          <p:cNvSpPr txBox="1"/>
          <p:nvPr/>
        </p:nvSpPr>
        <p:spPr>
          <a:xfrm>
            <a:off x="466025" y="1011034"/>
            <a:ext cx="563440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inornata</a:t>
            </a:r>
          </a:p>
        </p:txBody>
      </p:sp>
      <p:sp>
        <p:nvSpPr>
          <p:cNvPr id="858" name="lemur"/>
          <p:cNvSpPr txBox="1"/>
          <p:nvPr/>
        </p:nvSpPr>
        <p:spPr>
          <a:xfrm>
            <a:off x="635689" y="1352065"/>
            <a:ext cx="393776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lemur</a:t>
            </a:r>
          </a:p>
        </p:txBody>
      </p:sp>
      <p:sp>
        <p:nvSpPr>
          <p:cNvPr id="859" name="loriae"/>
          <p:cNvSpPr txBox="1"/>
          <p:nvPr/>
        </p:nvSpPr>
        <p:spPr>
          <a:xfrm>
            <a:off x="644024" y="1693097"/>
            <a:ext cx="385441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loriae</a:t>
            </a:r>
          </a:p>
        </p:txBody>
      </p:sp>
      <p:sp>
        <p:nvSpPr>
          <p:cNvPr id="860" name="notata"/>
          <p:cNvSpPr txBox="1"/>
          <p:nvPr/>
        </p:nvSpPr>
        <p:spPr>
          <a:xfrm>
            <a:off x="593050" y="2034128"/>
            <a:ext cx="436415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notata</a:t>
            </a:r>
          </a:p>
        </p:txBody>
      </p:sp>
      <p:sp>
        <p:nvSpPr>
          <p:cNvPr id="861" name="parkeri"/>
          <p:cNvSpPr txBox="1"/>
          <p:nvPr/>
        </p:nvSpPr>
        <p:spPr>
          <a:xfrm>
            <a:off x="550932" y="2375160"/>
            <a:ext cx="478533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parkeri</a:t>
            </a:r>
          </a:p>
        </p:txBody>
      </p:sp>
      <p:sp>
        <p:nvSpPr>
          <p:cNvPr id="862" name="biroi"/>
          <p:cNvSpPr txBox="1"/>
          <p:nvPr/>
        </p:nvSpPr>
        <p:spPr>
          <a:xfrm>
            <a:off x="728781" y="2716191"/>
            <a:ext cx="300684" cy="172815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biroi</a:t>
            </a:r>
          </a:p>
        </p:txBody>
      </p:sp>
      <p:sp>
        <p:nvSpPr>
          <p:cNvPr id="863" name="penelopeia"/>
          <p:cNvSpPr txBox="1"/>
          <p:nvPr/>
        </p:nvSpPr>
        <p:spPr>
          <a:xfrm>
            <a:off x="249889" y="3363789"/>
            <a:ext cx="758479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penelopeia</a:t>
            </a:r>
          </a:p>
        </p:txBody>
      </p:sp>
      <p:sp>
        <p:nvSpPr>
          <p:cNvPr id="864" name="insulana"/>
          <p:cNvSpPr txBox="1"/>
          <p:nvPr/>
        </p:nvSpPr>
        <p:spPr>
          <a:xfrm>
            <a:off x="427962" y="3704820"/>
            <a:ext cx="580406" cy="17281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insulana</a:t>
            </a:r>
          </a:p>
        </p:txBody>
      </p:sp>
      <p:sp>
        <p:nvSpPr>
          <p:cNvPr id="865" name="phoebe"/>
          <p:cNvSpPr txBox="1"/>
          <p:nvPr/>
        </p:nvSpPr>
        <p:spPr>
          <a:xfrm>
            <a:off x="487121" y="4045852"/>
            <a:ext cx="521247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phoebe</a:t>
            </a:r>
          </a:p>
        </p:txBody>
      </p:sp>
      <p:sp>
        <p:nvSpPr>
          <p:cNvPr id="866" name="picticrus"/>
          <p:cNvSpPr txBox="1"/>
          <p:nvPr/>
        </p:nvSpPr>
        <p:spPr>
          <a:xfrm>
            <a:off x="436743" y="4386883"/>
            <a:ext cx="571625" cy="17281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picticrus</a:t>
            </a:r>
          </a:p>
        </p:txBody>
      </p:sp>
      <p:sp>
        <p:nvSpPr>
          <p:cNvPr id="867" name="matawan"/>
          <p:cNvSpPr txBox="1"/>
          <p:nvPr/>
        </p:nvSpPr>
        <p:spPr>
          <a:xfrm>
            <a:off x="377286" y="4727915"/>
            <a:ext cx="631082" cy="172815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1200"/>
            </a:lvl1pPr>
          </a:lstStyle>
          <a:p>
            <a:pPr/>
            <a:r>
              <a:t>matawan</a:t>
            </a:r>
          </a:p>
        </p:txBody>
      </p:sp>
      <p:sp>
        <p:nvSpPr>
          <p:cNvPr id="868" name="Auparoparo"/>
          <p:cNvSpPr txBox="1"/>
          <p:nvPr/>
        </p:nvSpPr>
        <p:spPr>
          <a:xfrm>
            <a:off x="21757" y="3050498"/>
            <a:ext cx="1164234" cy="221954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i="1" sz="1600" u="sng"/>
            </a:lvl1pPr>
          </a:lstStyle>
          <a:p>
            <a:pPr/>
            <a:r>
              <a:t>Auparoparo</a:t>
            </a:r>
          </a:p>
        </p:txBody>
      </p:sp>
      <p:sp>
        <p:nvSpPr>
          <p:cNvPr id="869" name="Oreophryne"/>
          <p:cNvSpPr txBox="1"/>
          <p:nvPr/>
        </p:nvSpPr>
        <p:spPr>
          <a:xfrm>
            <a:off x="9722" y="684302"/>
            <a:ext cx="1164432" cy="221954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i="1" sz="1600" u="sng"/>
            </a:lvl1pPr>
          </a:lstStyle>
          <a:p>
            <a:pPr/>
            <a:r>
              <a:t>Oreophryne</a:t>
            </a:r>
          </a:p>
        </p:txBody>
      </p:sp>
      <p:sp>
        <p:nvSpPr>
          <p:cNvPr id="870" name="Google Shape;198;p27"/>
          <p:cNvSpPr txBox="1"/>
          <p:nvPr/>
        </p:nvSpPr>
        <p:spPr>
          <a:xfrm>
            <a:off x="1029410" y="202160"/>
            <a:ext cx="889001" cy="4830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Horizontal pupil</a:t>
            </a:r>
          </a:p>
        </p:txBody>
      </p:sp>
      <p:sp>
        <p:nvSpPr>
          <p:cNvPr id="871" name="Google Shape;202;p27"/>
          <p:cNvSpPr txBox="1"/>
          <p:nvPr/>
        </p:nvSpPr>
        <p:spPr>
          <a:xfrm>
            <a:off x="1751809" y="179986"/>
            <a:ext cx="889001" cy="505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0" dir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15000"/>
              </a:lnSpc>
              <a:defRPr sz="1100"/>
            </a:lvl1pPr>
          </a:lstStyle>
          <a:p>
            <a:pPr/>
            <a:r>
              <a:t>Vomerine teeth</a:t>
            </a:r>
          </a:p>
        </p:txBody>
      </p:sp>
      <p:sp>
        <p:nvSpPr>
          <p:cNvPr id="872" name="✓"/>
          <p:cNvSpPr txBox="1"/>
          <p:nvPr/>
        </p:nvSpPr>
        <p:spPr>
          <a:xfrm>
            <a:off x="1115938" y="468383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73" name="✓"/>
          <p:cNvSpPr txBox="1"/>
          <p:nvPr/>
        </p:nvSpPr>
        <p:spPr>
          <a:xfrm>
            <a:off x="1115938" y="127351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74" name="✓"/>
          <p:cNvSpPr txBox="1"/>
          <p:nvPr/>
        </p:nvSpPr>
        <p:spPr>
          <a:xfrm>
            <a:off x="1115938" y="1614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75" name="✓"/>
          <p:cNvSpPr txBox="1"/>
          <p:nvPr/>
        </p:nvSpPr>
        <p:spPr>
          <a:xfrm>
            <a:off x="1115938" y="195558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76" name="✓"/>
          <p:cNvSpPr txBox="1"/>
          <p:nvPr/>
        </p:nvSpPr>
        <p:spPr>
          <a:xfrm>
            <a:off x="1115938" y="2296611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77" name="✓"/>
          <p:cNvSpPr txBox="1"/>
          <p:nvPr/>
        </p:nvSpPr>
        <p:spPr>
          <a:xfrm>
            <a:off x="1115938" y="2637643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78" name="✓"/>
          <p:cNvSpPr txBox="1"/>
          <p:nvPr/>
        </p:nvSpPr>
        <p:spPr>
          <a:xfrm>
            <a:off x="1115938" y="331970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79" name="✓"/>
          <p:cNvSpPr txBox="1"/>
          <p:nvPr/>
        </p:nvSpPr>
        <p:spPr>
          <a:xfrm>
            <a:off x="1115938" y="366073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0" name="✓"/>
          <p:cNvSpPr txBox="1"/>
          <p:nvPr/>
        </p:nvSpPr>
        <p:spPr>
          <a:xfrm>
            <a:off x="1115938" y="400176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1" name="✓"/>
          <p:cNvSpPr txBox="1"/>
          <p:nvPr/>
        </p:nvSpPr>
        <p:spPr>
          <a:xfrm>
            <a:off x="1115938" y="434280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2" name="✓"/>
          <p:cNvSpPr txBox="1"/>
          <p:nvPr/>
        </p:nvSpPr>
        <p:spPr>
          <a:xfrm>
            <a:off x="1115938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3" name="✓"/>
          <p:cNvSpPr txBox="1"/>
          <p:nvPr/>
        </p:nvSpPr>
        <p:spPr>
          <a:xfrm>
            <a:off x="257220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4" name="✓"/>
          <p:cNvSpPr txBox="1"/>
          <p:nvPr/>
        </p:nvSpPr>
        <p:spPr>
          <a:xfrm>
            <a:off x="2572201" y="1275741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5" name="✓"/>
          <p:cNvSpPr txBox="1"/>
          <p:nvPr/>
        </p:nvSpPr>
        <p:spPr>
          <a:xfrm>
            <a:off x="2572201" y="161899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6" name="✓"/>
          <p:cNvSpPr txBox="1"/>
          <p:nvPr/>
        </p:nvSpPr>
        <p:spPr>
          <a:xfrm>
            <a:off x="2572201" y="196225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7" name="✓"/>
          <p:cNvSpPr txBox="1"/>
          <p:nvPr/>
        </p:nvSpPr>
        <p:spPr>
          <a:xfrm>
            <a:off x="2572201" y="2305508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8" name="✓"/>
          <p:cNvSpPr txBox="1"/>
          <p:nvPr/>
        </p:nvSpPr>
        <p:spPr>
          <a:xfrm>
            <a:off x="2572201" y="2648764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89" name="✓"/>
          <p:cNvSpPr txBox="1"/>
          <p:nvPr/>
        </p:nvSpPr>
        <p:spPr>
          <a:xfrm>
            <a:off x="329227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0" name="✓"/>
          <p:cNvSpPr txBox="1"/>
          <p:nvPr/>
        </p:nvSpPr>
        <p:spPr>
          <a:xfrm>
            <a:off x="3292271" y="1276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1" name="✓"/>
          <p:cNvSpPr txBox="1"/>
          <p:nvPr/>
        </p:nvSpPr>
        <p:spPr>
          <a:xfrm>
            <a:off x="3292271" y="162061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2" name="✓"/>
          <p:cNvSpPr txBox="1"/>
          <p:nvPr/>
        </p:nvSpPr>
        <p:spPr>
          <a:xfrm>
            <a:off x="3292271" y="196467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3" name="✓"/>
          <p:cNvSpPr txBox="1"/>
          <p:nvPr/>
        </p:nvSpPr>
        <p:spPr>
          <a:xfrm>
            <a:off x="3292271" y="230873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4" name="✓"/>
          <p:cNvSpPr txBox="1"/>
          <p:nvPr/>
        </p:nvSpPr>
        <p:spPr>
          <a:xfrm>
            <a:off x="3292271" y="265280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5" name="✓"/>
          <p:cNvSpPr txBox="1"/>
          <p:nvPr/>
        </p:nvSpPr>
        <p:spPr>
          <a:xfrm>
            <a:off x="2572201" y="3335275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6" name="✓"/>
          <p:cNvSpPr txBox="1"/>
          <p:nvPr/>
        </p:nvSpPr>
        <p:spPr>
          <a:xfrm>
            <a:off x="2572201" y="3678530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7" name="✓"/>
          <p:cNvSpPr txBox="1"/>
          <p:nvPr/>
        </p:nvSpPr>
        <p:spPr>
          <a:xfrm>
            <a:off x="2572201" y="40217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8" name="✓"/>
          <p:cNvSpPr txBox="1"/>
          <p:nvPr/>
        </p:nvSpPr>
        <p:spPr>
          <a:xfrm>
            <a:off x="2572201" y="436504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899" name="✓"/>
          <p:cNvSpPr txBox="1"/>
          <p:nvPr/>
        </p:nvSpPr>
        <p:spPr>
          <a:xfrm>
            <a:off x="2579302" y="4708297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0" name="✓"/>
          <p:cNvSpPr txBox="1"/>
          <p:nvPr/>
        </p:nvSpPr>
        <p:spPr>
          <a:xfrm>
            <a:off x="3292271" y="334092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1" name="✓"/>
          <p:cNvSpPr txBox="1"/>
          <p:nvPr/>
        </p:nvSpPr>
        <p:spPr>
          <a:xfrm>
            <a:off x="3292271" y="368499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2" name="✓"/>
          <p:cNvSpPr txBox="1"/>
          <p:nvPr/>
        </p:nvSpPr>
        <p:spPr>
          <a:xfrm>
            <a:off x="3292271" y="402905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3" name="✓"/>
          <p:cNvSpPr txBox="1"/>
          <p:nvPr/>
        </p:nvSpPr>
        <p:spPr>
          <a:xfrm>
            <a:off x="3292271" y="437311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4" name="✓"/>
          <p:cNvSpPr txBox="1"/>
          <p:nvPr/>
        </p:nvSpPr>
        <p:spPr>
          <a:xfrm>
            <a:off x="3287512" y="471718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5" name="✓"/>
          <p:cNvSpPr txBox="1"/>
          <p:nvPr/>
        </p:nvSpPr>
        <p:spPr>
          <a:xfrm>
            <a:off x="3980181" y="93248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6" name="✓"/>
          <p:cNvSpPr txBox="1"/>
          <p:nvPr/>
        </p:nvSpPr>
        <p:spPr>
          <a:xfrm>
            <a:off x="3980181" y="127654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7" name="✓"/>
          <p:cNvSpPr txBox="1"/>
          <p:nvPr/>
        </p:nvSpPr>
        <p:spPr>
          <a:xfrm>
            <a:off x="3980181" y="162061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8" name="✓"/>
          <p:cNvSpPr txBox="1"/>
          <p:nvPr/>
        </p:nvSpPr>
        <p:spPr>
          <a:xfrm>
            <a:off x="3980181" y="196467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09" name="✓"/>
          <p:cNvSpPr txBox="1"/>
          <p:nvPr/>
        </p:nvSpPr>
        <p:spPr>
          <a:xfrm>
            <a:off x="3980181" y="230873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10" name="✓"/>
          <p:cNvSpPr txBox="1"/>
          <p:nvPr/>
        </p:nvSpPr>
        <p:spPr>
          <a:xfrm>
            <a:off x="3980181" y="265280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11" name="✓"/>
          <p:cNvSpPr txBox="1"/>
          <p:nvPr/>
        </p:nvSpPr>
        <p:spPr>
          <a:xfrm>
            <a:off x="3980181" y="334092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12" name="✓"/>
          <p:cNvSpPr txBox="1"/>
          <p:nvPr/>
        </p:nvSpPr>
        <p:spPr>
          <a:xfrm>
            <a:off x="3980181" y="368499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13" name="✓"/>
          <p:cNvSpPr txBox="1"/>
          <p:nvPr/>
        </p:nvSpPr>
        <p:spPr>
          <a:xfrm>
            <a:off x="3980181" y="4029056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14" name="✓"/>
          <p:cNvSpPr txBox="1"/>
          <p:nvPr/>
        </p:nvSpPr>
        <p:spPr>
          <a:xfrm>
            <a:off x="3980181" y="4373119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15" name="✓"/>
          <p:cNvSpPr txBox="1"/>
          <p:nvPr/>
        </p:nvSpPr>
        <p:spPr>
          <a:xfrm>
            <a:off x="3980181" y="4717182"/>
            <a:ext cx="69850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16" name="Google Shape;233;p27"/>
          <p:cNvSpPr txBox="1"/>
          <p:nvPr/>
        </p:nvSpPr>
        <p:spPr>
          <a:xfrm>
            <a:off x="6966790" y="1928683"/>
            <a:ext cx="609601" cy="381481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</a:t>
            </a:r>
          </a:p>
        </p:txBody>
      </p:sp>
      <p:sp>
        <p:nvSpPr>
          <p:cNvPr id="917" name="&gt;"/>
          <p:cNvSpPr txBox="1"/>
          <p:nvPr/>
        </p:nvSpPr>
        <p:spPr>
          <a:xfrm>
            <a:off x="8348649" y="3332386"/>
            <a:ext cx="698501" cy="283791"/>
          </a:xfrm>
          <a:prstGeom prst="rect">
            <a:avLst/>
          </a:prstGeom>
          <a:solidFill>
            <a:srgbClr val="FF74E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&gt;</a:t>
            </a:r>
          </a:p>
        </p:txBody>
      </p:sp>
      <p:sp>
        <p:nvSpPr>
          <p:cNvPr id="918" name="&gt;"/>
          <p:cNvSpPr txBox="1"/>
          <p:nvPr/>
        </p:nvSpPr>
        <p:spPr>
          <a:xfrm>
            <a:off x="8348649" y="3670864"/>
            <a:ext cx="698501" cy="283792"/>
          </a:xfrm>
          <a:prstGeom prst="rect">
            <a:avLst/>
          </a:prstGeom>
          <a:solidFill>
            <a:srgbClr val="FF74E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&gt;</a:t>
            </a:r>
          </a:p>
        </p:txBody>
      </p:sp>
      <p:sp>
        <p:nvSpPr>
          <p:cNvPr id="919" name="&gt;"/>
          <p:cNvSpPr txBox="1"/>
          <p:nvPr/>
        </p:nvSpPr>
        <p:spPr>
          <a:xfrm>
            <a:off x="8348649" y="4009343"/>
            <a:ext cx="698501" cy="283791"/>
          </a:xfrm>
          <a:prstGeom prst="rect">
            <a:avLst/>
          </a:prstGeom>
          <a:solidFill>
            <a:srgbClr val="FF74E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&gt;</a:t>
            </a:r>
          </a:p>
        </p:txBody>
      </p:sp>
      <p:sp>
        <p:nvSpPr>
          <p:cNvPr id="920" name="&gt;"/>
          <p:cNvSpPr txBox="1"/>
          <p:nvPr/>
        </p:nvSpPr>
        <p:spPr>
          <a:xfrm>
            <a:off x="8348649" y="4347821"/>
            <a:ext cx="698501" cy="283791"/>
          </a:xfrm>
          <a:prstGeom prst="rect">
            <a:avLst/>
          </a:prstGeom>
          <a:solidFill>
            <a:srgbClr val="FF74E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&gt;</a:t>
            </a:r>
          </a:p>
        </p:txBody>
      </p:sp>
      <p:sp>
        <p:nvSpPr>
          <p:cNvPr id="921" name="&gt;"/>
          <p:cNvSpPr txBox="1"/>
          <p:nvPr/>
        </p:nvSpPr>
        <p:spPr>
          <a:xfrm>
            <a:off x="8348649" y="4686300"/>
            <a:ext cx="698501" cy="283791"/>
          </a:xfrm>
          <a:prstGeom prst="rect">
            <a:avLst/>
          </a:prstGeom>
          <a:solidFill>
            <a:srgbClr val="FF74E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&gt;</a:t>
            </a:r>
          </a:p>
        </p:txBody>
      </p:sp>
      <p:sp>
        <p:nvSpPr>
          <p:cNvPr id="922" name="≥"/>
          <p:cNvSpPr txBox="1"/>
          <p:nvPr/>
        </p:nvSpPr>
        <p:spPr>
          <a:xfrm>
            <a:off x="8348649" y="2627634"/>
            <a:ext cx="698501" cy="283792"/>
          </a:xfrm>
          <a:prstGeom prst="rect">
            <a:avLst/>
          </a:prstGeom>
          <a:solidFill>
            <a:srgbClr val="EDBE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≥</a:t>
            </a:r>
          </a:p>
        </p:txBody>
      </p:sp>
      <p:sp>
        <p:nvSpPr>
          <p:cNvPr id="923" name="Text"/>
          <p:cNvSpPr txBox="1"/>
          <p:nvPr/>
        </p:nvSpPr>
        <p:spPr>
          <a:xfrm>
            <a:off x="2022381" y="932486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24" name="Text"/>
          <p:cNvSpPr txBox="1"/>
          <p:nvPr/>
        </p:nvSpPr>
        <p:spPr>
          <a:xfrm>
            <a:off x="2024035" y="1265501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25" name="Text"/>
          <p:cNvSpPr txBox="1"/>
          <p:nvPr/>
        </p:nvSpPr>
        <p:spPr>
          <a:xfrm>
            <a:off x="2022381" y="163962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26" name="Text"/>
          <p:cNvSpPr txBox="1"/>
          <p:nvPr/>
        </p:nvSpPr>
        <p:spPr>
          <a:xfrm>
            <a:off x="2022381" y="198104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27" name="Text"/>
          <p:cNvSpPr txBox="1"/>
          <p:nvPr/>
        </p:nvSpPr>
        <p:spPr>
          <a:xfrm>
            <a:off x="2005625" y="2301520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28" name="Text"/>
          <p:cNvSpPr txBox="1"/>
          <p:nvPr/>
        </p:nvSpPr>
        <p:spPr>
          <a:xfrm>
            <a:off x="1978572" y="264437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29" name="Text"/>
          <p:cNvSpPr txBox="1"/>
          <p:nvPr/>
        </p:nvSpPr>
        <p:spPr>
          <a:xfrm>
            <a:off x="1984281" y="3323005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30" name="Text"/>
          <p:cNvSpPr txBox="1"/>
          <p:nvPr/>
        </p:nvSpPr>
        <p:spPr>
          <a:xfrm>
            <a:off x="2022381" y="3691956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31" name="Text"/>
          <p:cNvSpPr txBox="1"/>
          <p:nvPr/>
        </p:nvSpPr>
        <p:spPr>
          <a:xfrm>
            <a:off x="2022381" y="4030638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32" name="Text"/>
          <p:cNvSpPr txBox="1"/>
          <p:nvPr/>
        </p:nvSpPr>
        <p:spPr>
          <a:xfrm>
            <a:off x="2022381" y="4345024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33" name="Text"/>
          <p:cNvSpPr txBox="1"/>
          <p:nvPr/>
        </p:nvSpPr>
        <p:spPr>
          <a:xfrm>
            <a:off x="2022381" y="465941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34" name="Google Shape;279;p27"/>
          <p:cNvSpPr txBox="1"/>
          <p:nvPr/>
        </p:nvSpPr>
        <p:spPr>
          <a:xfrm>
            <a:off x="7625969" y="932486"/>
            <a:ext cx="698501" cy="3556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 </a:t>
            </a:r>
          </a:p>
        </p:txBody>
      </p:sp>
      <p:sp>
        <p:nvSpPr>
          <p:cNvPr id="935" name="Google Shape;279;p27"/>
          <p:cNvSpPr txBox="1"/>
          <p:nvPr/>
        </p:nvSpPr>
        <p:spPr>
          <a:xfrm>
            <a:off x="7625969" y="1271117"/>
            <a:ext cx="698501" cy="3556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 </a:t>
            </a:r>
          </a:p>
        </p:txBody>
      </p:sp>
      <p:sp>
        <p:nvSpPr>
          <p:cNvPr id="936" name="Google Shape;279;p27"/>
          <p:cNvSpPr txBox="1"/>
          <p:nvPr/>
        </p:nvSpPr>
        <p:spPr>
          <a:xfrm>
            <a:off x="7625969" y="1609749"/>
            <a:ext cx="698501" cy="3556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 </a:t>
            </a:r>
          </a:p>
        </p:txBody>
      </p:sp>
      <p:sp>
        <p:nvSpPr>
          <p:cNvPr id="937" name="Google Shape;279;p27"/>
          <p:cNvSpPr txBox="1"/>
          <p:nvPr/>
        </p:nvSpPr>
        <p:spPr>
          <a:xfrm>
            <a:off x="8348649" y="2246208"/>
            <a:ext cx="698501" cy="3556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 </a:t>
            </a:r>
          </a:p>
        </p:txBody>
      </p:sp>
      <p:sp>
        <p:nvSpPr>
          <p:cNvPr id="938" name="Google Shape;279;p27"/>
          <p:cNvSpPr txBox="1"/>
          <p:nvPr/>
        </p:nvSpPr>
        <p:spPr>
          <a:xfrm>
            <a:off x="8348649" y="1942535"/>
            <a:ext cx="698501" cy="3556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 </a:t>
            </a:r>
          </a:p>
        </p:txBody>
      </p:sp>
      <p:sp>
        <p:nvSpPr>
          <p:cNvPr id="939" name="Google Shape;279;p27"/>
          <p:cNvSpPr txBox="1"/>
          <p:nvPr/>
        </p:nvSpPr>
        <p:spPr>
          <a:xfrm>
            <a:off x="8348649" y="1604056"/>
            <a:ext cx="698501" cy="3556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 </a:t>
            </a:r>
          </a:p>
        </p:txBody>
      </p:sp>
      <p:sp>
        <p:nvSpPr>
          <p:cNvPr id="940" name="Google Shape;279;p27"/>
          <p:cNvSpPr txBox="1"/>
          <p:nvPr/>
        </p:nvSpPr>
        <p:spPr>
          <a:xfrm>
            <a:off x="8348649" y="1265578"/>
            <a:ext cx="698501" cy="3556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 </a:t>
            </a:r>
          </a:p>
        </p:txBody>
      </p:sp>
      <p:sp>
        <p:nvSpPr>
          <p:cNvPr id="941" name="Google Shape;279;p27"/>
          <p:cNvSpPr txBox="1"/>
          <p:nvPr/>
        </p:nvSpPr>
        <p:spPr>
          <a:xfrm>
            <a:off x="8348649" y="927100"/>
            <a:ext cx="698501" cy="3556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/>
            </a:lvl1pPr>
          </a:lstStyle>
          <a:p>
            <a:pPr/>
            <a:r>
              <a:t> </a:t>
            </a:r>
          </a:p>
        </p:txBody>
      </p:sp>
      <p:sp>
        <p:nvSpPr>
          <p:cNvPr id="942" name="Text"/>
          <p:cNvSpPr txBox="1"/>
          <p:nvPr/>
        </p:nvSpPr>
        <p:spPr>
          <a:xfrm>
            <a:off x="1115938" y="2982829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43" name="Text"/>
          <p:cNvSpPr txBox="1"/>
          <p:nvPr/>
        </p:nvSpPr>
        <p:spPr>
          <a:xfrm>
            <a:off x="2572201" y="2996174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44" name="Text"/>
          <p:cNvSpPr txBox="1"/>
          <p:nvPr/>
        </p:nvSpPr>
        <p:spPr>
          <a:xfrm>
            <a:off x="3292271" y="3001021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45" name="Text"/>
          <p:cNvSpPr txBox="1"/>
          <p:nvPr/>
        </p:nvSpPr>
        <p:spPr>
          <a:xfrm>
            <a:off x="3980181" y="3001021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46" name="Text"/>
          <p:cNvSpPr txBox="1"/>
          <p:nvPr/>
        </p:nvSpPr>
        <p:spPr>
          <a:xfrm>
            <a:off x="4723619" y="2982829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47" name="Text"/>
          <p:cNvSpPr txBox="1"/>
          <p:nvPr/>
        </p:nvSpPr>
        <p:spPr>
          <a:xfrm>
            <a:off x="5457930" y="3002150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48" name="Text"/>
          <p:cNvSpPr txBox="1"/>
          <p:nvPr/>
        </p:nvSpPr>
        <p:spPr>
          <a:xfrm>
            <a:off x="7625969" y="3000213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49" name="Text"/>
          <p:cNvSpPr txBox="1"/>
          <p:nvPr/>
        </p:nvSpPr>
        <p:spPr>
          <a:xfrm>
            <a:off x="8348649" y="2993907"/>
            <a:ext cx="698501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50" name="Text"/>
          <p:cNvSpPr txBox="1"/>
          <p:nvPr/>
        </p:nvSpPr>
        <p:spPr>
          <a:xfrm>
            <a:off x="7625969" y="2322950"/>
            <a:ext cx="6985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000"/>
            </a:lvl1pPr>
          </a:lstStyle>
          <a:p>
            <a:pPr/>
            <a:r>
              <a:t> </a:t>
            </a:r>
          </a:p>
        </p:txBody>
      </p:sp>
      <p:sp>
        <p:nvSpPr>
          <p:cNvPr id="951" name="✓"/>
          <p:cNvSpPr txBox="1"/>
          <p:nvPr/>
        </p:nvSpPr>
        <p:spPr>
          <a:xfrm>
            <a:off x="7625969" y="3334691"/>
            <a:ext cx="698501" cy="292101"/>
          </a:xfrm>
          <a:prstGeom prst="rect">
            <a:avLst/>
          </a:prstGeom>
          <a:solidFill>
            <a:srgbClr val="977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52" name="✓"/>
          <p:cNvSpPr txBox="1"/>
          <p:nvPr/>
        </p:nvSpPr>
        <p:spPr>
          <a:xfrm>
            <a:off x="7625969" y="3673322"/>
            <a:ext cx="698501" cy="292101"/>
          </a:xfrm>
          <a:prstGeom prst="rect">
            <a:avLst/>
          </a:prstGeom>
          <a:solidFill>
            <a:srgbClr val="977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53" name="✓"/>
          <p:cNvSpPr txBox="1"/>
          <p:nvPr/>
        </p:nvSpPr>
        <p:spPr>
          <a:xfrm>
            <a:off x="7625969" y="4011954"/>
            <a:ext cx="698501" cy="292101"/>
          </a:xfrm>
          <a:prstGeom prst="rect">
            <a:avLst/>
          </a:prstGeom>
          <a:solidFill>
            <a:srgbClr val="977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54" name="✓"/>
          <p:cNvSpPr txBox="1"/>
          <p:nvPr/>
        </p:nvSpPr>
        <p:spPr>
          <a:xfrm>
            <a:off x="7625969" y="4350586"/>
            <a:ext cx="698501" cy="292101"/>
          </a:xfrm>
          <a:prstGeom prst="rect">
            <a:avLst/>
          </a:prstGeom>
          <a:solidFill>
            <a:srgbClr val="977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55" name="✓"/>
          <p:cNvSpPr txBox="1"/>
          <p:nvPr/>
        </p:nvSpPr>
        <p:spPr>
          <a:xfrm>
            <a:off x="7625969" y="4689218"/>
            <a:ext cx="698501" cy="292101"/>
          </a:xfrm>
          <a:prstGeom prst="rect">
            <a:avLst/>
          </a:prstGeom>
          <a:solidFill>
            <a:srgbClr val="977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2000"/>
            </a:lvl1pPr>
          </a:lstStyle>
          <a:p>
            <a:pPr/>
            <a:r>
              <a:t>✓</a:t>
            </a:r>
          </a:p>
        </p:txBody>
      </p:sp>
      <p:sp>
        <p:nvSpPr>
          <p:cNvPr id="956" name="Google Shape;233;p27"/>
          <p:cNvSpPr txBox="1"/>
          <p:nvPr/>
        </p:nvSpPr>
        <p:spPr>
          <a:xfrm>
            <a:off x="6966790" y="2945105"/>
            <a:ext cx="609601" cy="381481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100"/>
            </a:lvl1pPr>
          </a:lstStyle>
          <a:p>
            <a:pPr/>
            <a:r>
              <a:t> </a:t>
            </a:r>
          </a:p>
        </p:txBody>
      </p:sp>
      <p:sp>
        <p:nvSpPr>
          <p:cNvPr id="957" name="Google Shape;303;p27"/>
          <p:cNvSpPr txBox="1"/>
          <p:nvPr/>
        </p:nvSpPr>
        <p:spPr>
          <a:xfrm>
            <a:off x="6205689" y="2946103"/>
            <a:ext cx="698501" cy="369196"/>
          </a:xfrm>
          <a:prstGeom prst="rect">
            <a:avLst/>
          </a:prstGeom>
          <a:solidFill>
            <a:srgbClr val="FFFFFF"/>
          </a:solidFill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000"/>
            </a:lvl1pPr>
          </a:lstStyle>
          <a:p>
            <a:pPr/>
            <a:r>
              <a:t> </a:t>
            </a:r>
          </a:p>
        </p:txBody>
      </p:sp>
      <p:sp>
        <p:nvSpPr>
          <p:cNvPr id="958" name="slight"/>
          <p:cNvSpPr txBox="1"/>
          <p:nvPr/>
        </p:nvSpPr>
        <p:spPr>
          <a:xfrm>
            <a:off x="7626291" y="1993680"/>
            <a:ext cx="647701" cy="223200"/>
          </a:xfrm>
          <a:prstGeom prst="rect">
            <a:avLst/>
          </a:prstGeom>
          <a:solidFill>
            <a:srgbClr val="C1CDFF"/>
          </a:solidFill>
          <a:ln w="38100">
            <a:solidFill>
              <a:srgbClr val="C1CD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/>
            </a:lvl1pPr>
          </a:lstStyle>
          <a:p>
            <a:pPr/>
            <a:r>
              <a:t>slight</a:t>
            </a:r>
          </a:p>
        </p:txBody>
      </p:sp>
      <p:sp>
        <p:nvSpPr>
          <p:cNvPr id="959" name="Informative?"/>
          <p:cNvSpPr txBox="1"/>
          <p:nvPr/>
        </p:nvSpPr>
        <p:spPr>
          <a:xfrm>
            <a:off x="7614301" y="3039378"/>
            <a:ext cx="1477536" cy="246937"/>
          </a:xfrm>
          <a:prstGeom prst="rect">
            <a:avLst/>
          </a:prstGeom>
          <a:solidFill>
            <a:srgbClr val="25F474">
              <a:alpha val="3569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>
                <a:solidFill>
                  <a:schemeClr val="accent2">
                    <a:lumOff val="-2588"/>
                  </a:schemeClr>
                </a:solidFill>
              </a:defRPr>
            </a:lvl1pPr>
          </a:lstStyle>
          <a:p>
            <a:pPr/>
            <a:r>
              <a:t>Informative?</a:t>
            </a:r>
          </a:p>
        </p:txBody>
      </p:sp>
      <p:sp>
        <p:nvSpPr>
          <p:cNvPr id="960" name="Rectangle"/>
          <p:cNvSpPr/>
          <p:nvPr/>
        </p:nvSpPr>
        <p:spPr>
          <a:xfrm>
            <a:off x="1157647" y="-1557"/>
            <a:ext cx="6453378" cy="5146614"/>
          </a:xfrm>
          <a:prstGeom prst="rect">
            <a:avLst/>
          </a:prstGeom>
          <a:solidFill>
            <a:srgbClr val="DDDDDD">
              <a:alpha val="66024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61" name="Uninformative"/>
          <p:cNvSpPr txBox="1"/>
          <p:nvPr/>
        </p:nvSpPr>
        <p:spPr>
          <a:xfrm>
            <a:off x="1385398" y="3050498"/>
            <a:ext cx="4770998" cy="2469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Uninformative</a:t>
            </a:r>
          </a:p>
        </p:txBody>
      </p:sp>
      <p:sp>
        <p:nvSpPr>
          <p:cNvPr id="962" name="Trending"/>
          <p:cNvSpPr txBox="1"/>
          <p:nvPr/>
        </p:nvSpPr>
        <p:spPr>
          <a:xfrm>
            <a:off x="6206826" y="3050498"/>
            <a:ext cx="1357117" cy="24693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700">
                <a:solidFill>
                  <a:srgbClr val="FFFFFF"/>
                </a:solidFill>
              </a:defRPr>
            </a:lvl1pPr>
          </a:lstStyle>
          <a:p>
            <a:pPr/>
            <a:r>
              <a:t>Trending</a:t>
            </a:r>
          </a:p>
        </p:txBody>
      </p:sp>
      <p:sp>
        <p:nvSpPr>
          <p:cNvPr id="963" name="slight"/>
          <p:cNvSpPr txBox="1"/>
          <p:nvPr/>
        </p:nvSpPr>
        <p:spPr>
          <a:xfrm>
            <a:off x="7633351" y="2646684"/>
            <a:ext cx="647701" cy="223200"/>
          </a:xfrm>
          <a:prstGeom prst="rect">
            <a:avLst/>
          </a:prstGeom>
          <a:solidFill>
            <a:srgbClr val="C1CDFF"/>
          </a:solidFill>
          <a:ln w="38100">
            <a:solidFill>
              <a:srgbClr val="C1CD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300"/>
            </a:lvl1pPr>
          </a:lstStyle>
          <a:p>
            <a:pPr/>
            <a:r>
              <a:t>slight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ircle"/>
          <p:cNvSpPr/>
          <p:nvPr/>
        </p:nvSpPr>
        <p:spPr>
          <a:xfrm>
            <a:off x="3600147" y="1195189"/>
            <a:ext cx="650816" cy="650816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66" name="Circle"/>
          <p:cNvSpPr/>
          <p:nvPr/>
        </p:nvSpPr>
        <p:spPr>
          <a:xfrm>
            <a:off x="2103425" y="1155859"/>
            <a:ext cx="650816" cy="650816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67" name="Line"/>
          <p:cNvSpPr/>
          <p:nvPr/>
        </p:nvSpPr>
        <p:spPr>
          <a:xfrm>
            <a:off x="2207039" y="796377"/>
            <a:ext cx="1944514" cy="1459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92" fill="norm" stroke="1" extrusionOk="0">
                <a:moveTo>
                  <a:pt x="0" y="21271"/>
                </a:moveTo>
                <a:cubicBezTo>
                  <a:pt x="289" y="16671"/>
                  <a:pt x="1201" y="12179"/>
                  <a:pt x="2693" y="8018"/>
                </a:cubicBezTo>
                <a:cubicBezTo>
                  <a:pt x="3474" y="5841"/>
                  <a:pt x="4427" y="3739"/>
                  <a:pt x="5850" y="2251"/>
                </a:cubicBezTo>
                <a:cubicBezTo>
                  <a:pt x="7283" y="752"/>
                  <a:pt x="9066" y="9"/>
                  <a:pt x="10885" y="0"/>
                </a:cubicBezTo>
                <a:cubicBezTo>
                  <a:pt x="12620" y="-8"/>
                  <a:pt x="14329" y="654"/>
                  <a:pt x="15735" y="2017"/>
                </a:cubicBezTo>
                <a:cubicBezTo>
                  <a:pt x="16952" y="3197"/>
                  <a:pt x="17863" y="4829"/>
                  <a:pt x="18624" y="6563"/>
                </a:cubicBezTo>
                <a:cubicBezTo>
                  <a:pt x="20616" y="11110"/>
                  <a:pt x="21600" y="16323"/>
                  <a:pt x="21459" y="21592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68" name="Line"/>
          <p:cNvSpPr/>
          <p:nvPr/>
        </p:nvSpPr>
        <p:spPr>
          <a:xfrm>
            <a:off x="2260651" y="925849"/>
            <a:ext cx="1833113" cy="1365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1146"/>
                </a:moveTo>
                <a:cubicBezTo>
                  <a:pt x="215" y="16736"/>
                  <a:pt x="1147" y="12435"/>
                  <a:pt x="2739" y="8535"/>
                </a:cubicBezTo>
                <a:cubicBezTo>
                  <a:pt x="3573" y="6493"/>
                  <a:pt x="4590" y="4580"/>
                  <a:pt x="5907" y="2990"/>
                </a:cubicBezTo>
                <a:cubicBezTo>
                  <a:pt x="7314" y="1293"/>
                  <a:pt x="9049" y="-14"/>
                  <a:pt x="10960" y="0"/>
                </a:cubicBezTo>
                <a:cubicBezTo>
                  <a:pt x="12781" y="13"/>
                  <a:pt x="14436" y="1230"/>
                  <a:pt x="15829" y="2766"/>
                </a:cubicBezTo>
                <a:cubicBezTo>
                  <a:pt x="16972" y="4026"/>
                  <a:pt x="17938" y="5502"/>
                  <a:pt x="18728" y="7137"/>
                </a:cubicBezTo>
                <a:cubicBezTo>
                  <a:pt x="20804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69" name="Line"/>
          <p:cNvSpPr/>
          <p:nvPr/>
        </p:nvSpPr>
        <p:spPr>
          <a:xfrm>
            <a:off x="2263436" y="2139788"/>
            <a:ext cx="1830096" cy="16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0779"/>
                </a:moveTo>
                <a:cubicBezTo>
                  <a:pt x="239" y="16497"/>
                  <a:pt x="1159" y="12326"/>
                  <a:pt x="2708" y="8535"/>
                </a:cubicBezTo>
                <a:cubicBezTo>
                  <a:pt x="3542" y="6492"/>
                  <a:pt x="4561" y="4580"/>
                  <a:pt x="5881" y="2990"/>
                </a:cubicBezTo>
                <a:cubicBezTo>
                  <a:pt x="7290" y="1293"/>
                  <a:pt x="9028" y="-14"/>
                  <a:pt x="10943" y="0"/>
                </a:cubicBezTo>
                <a:cubicBezTo>
                  <a:pt x="12766" y="13"/>
                  <a:pt x="14425" y="1230"/>
                  <a:pt x="15819" y="2765"/>
                </a:cubicBezTo>
                <a:cubicBezTo>
                  <a:pt x="16964" y="4026"/>
                  <a:pt x="17932" y="5502"/>
                  <a:pt x="18723" y="7136"/>
                </a:cubicBezTo>
                <a:cubicBezTo>
                  <a:pt x="20803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70" name="Line"/>
          <p:cNvSpPr/>
          <p:nvPr/>
        </p:nvSpPr>
        <p:spPr>
          <a:xfrm>
            <a:off x="2323927" y="2004536"/>
            <a:ext cx="1673323" cy="248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" y="18075"/>
                  <a:pt x="1576" y="15135"/>
                  <a:pt x="3135" y="10980"/>
                </a:cubicBezTo>
                <a:cubicBezTo>
                  <a:pt x="4643" y="6957"/>
                  <a:pt x="6308" y="2953"/>
                  <a:pt x="8248" y="0"/>
                </a:cubicBezTo>
                <a:cubicBezTo>
                  <a:pt x="9125" y="3243"/>
                  <a:pt x="10135" y="5165"/>
                  <a:pt x="11195" y="5301"/>
                </a:cubicBezTo>
                <a:cubicBezTo>
                  <a:pt x="12204" y="5430"/>
                  <a:pt x="13176" y="3889"/>
                  <a:pt x="14003" y="940"/>
                </a:cubicBezTo>
                <a:cubicBezTo>
                  <a:pt x="15942" y="4624"/>
                  <a:pt x="17827" y="8890"/>
                  <a:pt x="19593" y="14205"/>
                </a:cubicBezTo>
                <a:cubicBezTo>
                  <a:pt x="20264" y="16223"/>
                  <a:pt x="20934" y="18059"/>
                  <a:pt x="21600" y="19664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6" name="Connection Line"/>
          <p:cNvSpPr/>
          <p:nvPr/>
        </p:nvSpPr>
        <p:spPr>
          <a:xfrm>
            <a:off x="2987288" y="1008470"/>
            <a:ext cx="24880" cy="962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8F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87" name="Connection Line"/>
          <p:cNvSpPr/>
          <p:nvPr/>
        </p:nvSpPr>
        <p:spPr>
          <a:xfrm>
            <a:off x="3359589" y="1005795"/>
            <a:ext cx="13871" cy="98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8F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73" name="Google Shape;165;p23"/>
          <p:cNvSpPr txBox="1"/>
          <p:nvPr/>
        </p:nvSpPr>
        <p:spPr>
          <a:xfrm>
            <a:off x="45483" y="1490425"/>
            <a:ext cx="1896861" cy="478926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Oreophryne</a:t>
            </a:r>
          </a:p>
        </p:txBody>
      </p:sp>
      <p:sp>
        <p:nvSpPr>
          <p:cNvPr id="974" name="Parallel grooves"/>
          <p:cNvSpPr txBox="1"/>
          <p:nvPr/>
        </p:nvSpPr>
        <p:spPr>
          <a:xfrm>
            <a:off x="2535519" y="501909"/>
            <a:ext cx="128760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Parallel grooves</a:t>
            </a:r>
          </a:p>
        </p:txBody>
      </p:sp>
      <p:sp>
        <p:nvSpPr>
          <p:cNvPr id="975" name="Tapered grooves"/>
          <p:cNvSpPr txBox="1"/>
          <p:nvPr/>
        </p:nvSpPr>
        <p:spPr>
          <a:xfrm>
            <a:off x="2368825" y="2902454"/>
            <a:ext cx="1620987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Tapered grooves</a:t>
            </a:r>
          </a:p>
        </p:txBody>
      </p:sp>
      <p:sp>
        <p:nvSpPr>
          <p:cNvPr id="976" name="Google Shape;166;p23"/>
          <p:cNvSpPr txBox="1"/>
          <p:nvPr/>
        </p:nvSpPr>
        <p:spPr>
          <a:xfrm>
            <a:off x="173787" y="3748473"/>
            <a:ext cx="1728937" cy="47892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Auparoparo</a:t>
            </a:r>
          </a:p>
        </p:txBody>
      </p:sp>
      <p:sp>
        <p:nvSpPr>
          <p:cNvPr id="977" name="Potentially Informative Traits:"/>
          <p:cNvSpPr txBox="1"/>
          <p:nvPr/>
        </p:nvSpPr>
        <p:spPr>
          <a:xfrm>
            <a:off x="31247" y="66099"/>
            <a:ext cx="2836607" cy="221953"/>
          </a:xfrm>
          <a:prstGeom prst="rect">
            <a:avLst/>
          </a:prstGeom>
          <a:solidFill>
            <a:srgbClr val="9437FF">
              <a:alpha val="2065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00" u="sng">
                <a:solidFill>
                  <a:schemeClr val="accent2">
                    <a:lumOff val="-2588"/>
                  </a:schemeClr>
                </a:solidFill>
              </a:defRPr>
            </a:lvl1pPr>
          </a:lstStyle>
          <a:p>
            <a:pPr/>
            <a:r>
              <a:t>Potentially Informative Traits:</a:t>
            </a:r>
          </a:p>
        </p:txBody>
      </p:sp>
      <p:sp>
        <p:nvSpPr>
          <p:cNvPr id="978" name="Circle"/>
          <p:cNvSpPr/>
          <p:nvPr/>
        </p:nvSpPr>
        <p:spPr>
          <a:xfrm>
            <a:off x="3600147" y="3632431"/>
            <a:ext cx="650816" cy="650817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79" name="Circle"/>
          <p:cNvSpPr/>
          <p:nvPr/>
        </p:nvSpPr>
        <p:spPr>
          <a:xfrm>
            <a:off x="2103425" y="3593102"/>
            <a:ext cx="650816" cy="650816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80" name="Line"/>
          <p:cNvSpPr/>
          <p:nvPr/>
        </p:nvSpPr>
        <p:spPr>
          <a:xfrm>
            <a:off x="2207039" y="3233619"/>
            <a:ext cx="1944514" cy="1459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92" fill="norm" stroke="1" extrusionOk="0">
                <a:moveTo>
                  <a:pt x="0" y="21271"/>
                </a:moveTo>
                <a:cubicBezTo>
                  <a:pt x="289" y="16671"/>
                  <a:pt x="1201" y="12179"/>
                  <a:pt x="2693" y="8018"/>
                </a:cubicBezTo>
                <a:cubicBezTo>
                  <a:pt x="3474" y="5841"/>
                  <a:pt x="4427" y="3739"/>
                  <a:pt x="5850" y="2251"/>
                </a:cubicBezTo>
                <a:cubicBezTo>
                  <a:pt x="7283" y="752"/>
                  <a:pt x="9066" y="9"/>
                  <a:pt x="10885" y="0"/>
                </a:cubicBezTo>
                <a:cubicBezTo>
                  <a:pt x="12620" y="-8"/>
                  <a:pt x="14329" y="654"/>
                  <a:pt x="15735" y="2017"/>
                </a:cubicBezTo>
                <a:cubicBezTo>
                  <a:pt x="16952" y="3197"/>
                  <a:pt x="17863" y="4829"/>
                  <a:pt x="18624" y="6563"/>
                </a:cubicBezTo>
                <a:cubicBezTo>
                  <a:pt x="20616" y="11110"/>
                  <a:pt x="21600" y="16323"/>
                  <a:pt x="21459" y="21592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1" name="Line"/>
          <p:cNvSpPr/>
          <p:nvPr/>
        </p:nvSpPr>
        <p:spPr>
          <a:xfrm>
            <a:off x="2260651" y="3363092"/>
            <a:ext cx="1833113" cy="1365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1146"/>
                </a:moveTo>
                <a:cubicBezTo>
                  <a:pt x="215" y="16736"/>
                  <a:pt x="1147" y="12435"/>
                  <a:pt x="2739" y="8535"/>
                </a:cubicBezTo>
                <a:cubicBezTo>
                  <a:pt x="3573" y="6493"/>
                  <a:pt x="4590" y="4580"/>
                  <a:pt x="5907" y="2990"/>
                </a:cubicBezTo>
                <a:cubicBezTo>
                  <a:pt x="7314" y="1293"/>
                  <a:pt x="9049" y="-14"/>
                  <a:pt x="10960" y="0"/>
                </a:cubicBezTo>
                <a:cubicBezTo>
                  <a:pt x="12781" y="13"/>
                  <a:pt x="14436" y="1230"/>
                  <a:pt x="15829" y="2766"/>
                </a:cubicBezTo>
                <a:cubicBezTo>
                  <a:pt x="16972" y="4026"/>
                  <a:pt x="17938" y="5502"/>
                  <a:pt x="18728" y="7137"/>
                </a:cubicBezTo>
                <a:cubicBezTo>
                  <a:pt x="20804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2" name="Line"/>
          <p:cNvSpPr/>
          <p:nvPr/>
        </p:nvSpPr>
        <p:spPr>
          <a:xfrm>
            <a:off x="2263436" y="4577030"/>
            <a:ext cx="1830096" cy="16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0779"/>
                </a:moveTo>
                <a:cubicBezTo>
                  <a:pt x="239" y="16497"/>
                  <a:pt x="1159" y="12326"/>
                  <a:pt x="2708" y="8535"/>
                </a:cubicBezTo>
                <a:cubicBezTo>
                  <a:pt x="3542" y="6492"/>
                  <a:pt x="4561" y="4580"/>
                  <a:pt x="5881" y="2990"/>
                </a:cubicBezTo>
                <a:cubicBezTo>
                  <a:pt x="7290" y="1293"/>
                  <a:pt x="9028" y="-14"/>
                  <a:pt x="10943" y="0"/>
                </a:cubicBezTo>
                <a:cubicBezTo>
                  <a:pt x="12766" y="13"/>
                  <a:pt x="14425" y="1230"/>
                  <a:pt x="15819" y="2765"/>
                </a:cubicBezTo>
                <a:cubicBezTo>
                  <a:pt x="16964" y="4026"/>
                  <a:pt x="17932" y="5502"/>
                  <a:pt x="18723" y="7136"/>
                </a:cubicBezTo>
                <a:cubicBezTo>
                  <a:pt x="20803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3" name="Line"/>
          <p:cNvSpPr/>
          <p:nvPr/>
        </p:nvSpPr>
        <p:spPr>
          <a:xfrm>
            <a:off x="2323927" y="4441778"/>
            <a:ext cx="1673323" cy="248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" y="18075"/>
                  <a:pt x="1576" y="15135"/>
                  <a:pt x="3135" y="10980"/>
                </a:cubicBezTo>
                <a:cubicBezTo>
                  <a:pt x="4643" y="6957"/>
                  <a:pt x="6308" y="2953"/>
                  <a:pt x="8248" y="0"/>
                </a:cubicBezTo>
                <a:cubicBezTo>
                  <a:pt x="9125" y="3243"/>
                  <a:pt x="10135" y="5165"/>
                  <a:pt x="11195" y="5301"/>
                </a:cubicBezTo>
                <a:cubicBezTo>
                  <a:pt x="12204" y="5430"/>
                  <a:pt x="13176" y="3889"/>
                  <a:pt x="14003" y="940"/>
                </a:cubicBezTo>
                <a:cubicBezTo>
                  <a:pt x="15942" y="4624"/>
                  <a:pt x="17827" y="8890"/>
                  <a:pt x="19593" y="14205"/>
                </a:cubicBezTo>
                <a:cubicBezTo>
                  <a:pt x="20264" y="16223"/>
                  <a:pt x="20934" y="18059"/>
                  <a:pt x="21600" y="19664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88" name="Connection Line"/>
          <p:cNvSpPr/>
          <p:nvPr/>
        </p:nvSpPr>
        <p:spPr>
          <a:xfrm>
            <a:off x="2938181" y="3542885"/>
            <a:ext cx="124260" cy="88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88" h="21600" fill="norm" stroke="1" extrusionOk="0">
                <a:moveTo>
                  <a:pt x="17188" y="21600"/>
                </a:moveTo>
                <a:cubicBezTo>
                  <a:pt x="-235" y="14948"/>
                  <a:pt x="-4412" y="7748"/>
                  <a:pt x="4656" y="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89" name="Connection Line"/>
          <p:cNvSpPr/>
          <p:nvPr/>
        </p:nvSpPr>
        <p:spPr>
          <a:xfrm>
            <a:off x="3295560" y="3538102"/>
            <a:ext cx="140689" cy="91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63" h="21600" fill="norm" stroke="1" extrusionOk="0">
                <a:moveTo>
                  <a:pt x="0" y="21600"/>
                </a:moveTo>
                <a:cubicBezTo>
                  <a:pt x="16772" y="14995"/>
                  <a:pt x="21600" y="7795"/>
                  <a:pt x="14483" y="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117406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ircle"/>
          <p:cNvSpPr/>
          <p:nvPr/>
        </p:nvSpPr>
        <p:spPr>
          <a:xfrm>
            <a:off x="3600147" y="1195189"/>
            <a:ext cx="650816" cy="650816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92" name="Circle"/>
          <p:cNvSpPr/>
          <p:nvPr/>
        </p:nvSpPr>
        <p:spPr>
          <a:xfrm>
            <a:off x="2103425" y="1155859"/>
            <a:ext cx="650816" cy="650816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93" name="Line"/>
          <p:cNvSpPr/>
          <p:nvPr/>
        </p:nvSpPr>
        <p:spPr>
          <a:xfrm>
            <a:off x="2207039" y="796377"/>
            <a:ext cx="1944514" cy="1459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92" fill="norm" stroke="1" extrusionOk="0">
                <a:moveTo>
                  <a:pt x="0" y="21271"/>
                </a:moveTo>
                <a:cubicBezTo>
                  <a:pt x="289" y="16671"/>
                  <a:pt x="1201" y="12179"/>
                  <a:pt x="2693" y="8018"/>
                </a:cubicBezTo>
                <a:cubicBezTo>
                  <a:pt x="3474" y="5841"/>
                  <a:pt x="4427" y="3739"/>
                  <a:pt x="5850" y="2251"/>
                </a:cubicBezTo>
                <a:cubicBezTo>
                  <a:pt x="7283" y="752"/>
                  <a:pt x="9066" y="9"/>
                  <a:pt x="10885" y="0"/>
                </a:cubicBezTo>
                <a:cubicBezTo>
                  <a:pt x="12620" y="-8"/>
                  <a:pt x="14329" y="654"/>
                  <a:pt x="15735" y="2017"/>
                </a:cubicBezTo>
                <a:cubicBezTo>
                  <a:pt x="16952" y="3197"/>
                  <a:pt x="17863" y="4829"/>
                  <a:pt x="18624" y="6563"/>
                </a:cubicBezTo>
                <a:cubicBezTo>
                  <a:pt x="20616" y="11110"/>
                  <a:pt x="21600" y="16323"/>
                  <a:pt x="21459" y="21592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4" name="Line"/>
          <p:cNvSpPr/>
          <p:nvPr/>
        </p:nvSpPr>
        <p:spPr>
          <a:xfrm>
            <a:off x="2260651" y="925849"/>
            <a:ext cx="1833113" cy="1365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1146"/>
                </a:moveTo>
                <a:cubicBezTo>
                  <a:pt x="215" y="16736"/>
                  <a:pt x="1147" y="12435"/>
                  <a:pt x="2739" y="8535"/>
                </a:cubicBezTo>
                <a:cubicBezTo>
                  <a:pt x="3573" y="6493"/>
                  <a:pt x="4590" y="4580"/>
                  <a:pt x="5907" y="2990"/>
                </a:cubicBezTo>
                <a:cubicBezTo>
                  <a:pt x="7314" y="1293"/>
                  <a:pt x="9049" y="-14"/>
                  <a:pt x="10960" y="0"/>
                </a:cubicBezTo>
                <a:cubicBezTo>
                  <a:pt x="12781" y="13"/>
                  <a:pt x="14436" y="1230"/>
                  <a:pt x="15829" y="2766"/>
                </a:cubicBezTo>
                <a:cubicBezTo>
                  <a:pt x="16972" y="4026"/>
                  <a:pt x="17938" y="5502"/>
                  <a:pt x="18728" y="7137"/>
                </a:cubicBezTo>
                <a:cubicBezTo>
                  <a:pt x="20804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5" name="Line"/>
          <p:cNvSpPr/>
          <p:nvPr/>
        </p:nvSpPr>
        <p:spPr>
          <a:xfrm>
            <a:off x="2263436" y="2139788"/>
            <a:ext cx="1830096" cy="16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0779"/>
                </a:moveTo>
                <a:cubicBezTo>
                  <a:pt x="239" y="16497"/>
                  <a:pt x="1159" y="12326"/>
                  <a:pt x="2708" y="8535"/>
                </a:cubicBezTo>
                <a:cubicBezTo>
                  <a:pt x="3542" y="6492"/>
                  <a:pt x="4561" y="4580"/>
                  <a:pt x="5881" y="2990"/>
                </a:cubicBezTo>
                <a:cubicBezTo>
                  <a:pt x="7290" y="1293"/>
                  <a:pt x="9028" y="-14"/>
                  <a:pt x="10943" y="0"/>
                </a:cubicBezTo>
                <a:cubicBezTo>
                  <a:pt x="12766" y="13"/>
                  <a:pt x="14425" y="1230"/>
                  <a:pt x="15819" y="2765"/>
                </a:cubicBezTo>
                <a:cubicBezTo>
                  <a:pt x="16964" y="4026"/>
                  <a:pt x="17932" y="5502"/>
                  <a:pt x="18723" y="7136"/>
                </a:cubicBezTo>
                <a:cubicBezTo>
                  <a:pt x="20803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996" name="Line"/>
          <p:cNvSpPr/>
          <p:nvPr/>
        </p:nvSpPr>
        <p:spPr>
          <a:xfrm>
            <a:off x="2323927" y="2004536"/>
            <a:ext cx="1673323" cy="248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" y="18075"/>
                  <a:pt x="1576" y="15135"/>
                  <a:pt x="3135" y="10980"/>
                </a:cubicBezTo>
                <a:cubicBezTo>
                  <a:pt x="4643" y="6957"/>
                  <a:pt x="6308" y="2953"/>
                  <a:pt x="8248" y="0"/>
                </a:cubicBezTo>
                <a:cubicBezTo>
                  <a:pt x="9125" y="3243"/>
                  <a:pt x="10135" y="5165"/>
                  <a:pt x="11195" y="5301"/>
                </a:cubicBezTo>
                <a:cubicBezTo>
                  <a:pt x="12204" y="5430"/>
                  <a:pt x="13176" y="3889"/>
                  <a:pt x="14003" y="940"/>
                </a:cubicBezTo>
                <a:cubicBezTo>
                  <a:pt x="15942" y="4624"/>
                  <a:pt x="17827" y="8890"/>
                  <a:pt x="19593" y="14205"/>
                </a:cubicBezTo>
                <a:cubicBezTo>
                  <a:pt x="20264" y="16223"/>
                  <a:pt x="20934" y="18059"/>
                  <a:pt x="21600" y="19664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16" name="Connection Line"/>
          <p:cNvSpPr/>
          <p:nvPr/>
        </p:nvSpPr>
        <p:spPr>
          <a:xfrm>
            <a:off x="2987288" y="1008470"/>
            <a:ext cx="24880" cy="962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8F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017" name="Connection Line"/>
          <p:cNvSpPr/>
          <p:nvPr/>
        </p:nvSpPr>
        <p:spPr>
          <a:xfrm>
            <a:off x="3359589" y="1005795"/>
            <a:ext cx="13871" cy="98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8F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999" name="Google Shape;165;p23"/>
          <p:cNvSpPr txBox="1"/>
          <p:nvPr/>
        </p:nvSpPr>
        <p:spPr>
          <a:xfrm>
            <a:off x="45483" y="1490425"/>
            <a:ext cx="1896861" cy="478926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Oreophryne</a:t>
            </a:r>
          </a:p>
        </p:txBody>
      </p:sp>
      <p:pic>
        <p:nvPicPr>
          <p:cNvPr id="1000" name="IMG_3635.jpeg" descr="IMG_3635.jpeg"/>
          <p:cNvPicPr>
            <a:picLocks noChangeAspect="1"/>
          </p:cNvPicPr>
          <p:nvPr/>
        </p:nvPicPr>
        <p:blipFill>
          <a:blip r:embed="rId2">
            <a:extLst/>
          </a:blip>
          <a:srcRect l="30608" t="66142" r="43600" b="20147"/>
          <a:stretch>
            <a:fillRect/>
          </a:stretch>
        </p:blipFill>
        <p:spPr>
          <a:xfrm flipH="1" rot="21360000">
            <a:off x="4487058" y="814836"/>
            <a:ext cx="4504983" cy="1795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01"/>
                </a:moveTo>
                <a:lnTo>
                  <a:pt x="499" y="21600"/>
                </a:lnTo>
                <a:lnTo>
                  <a:pt x="21600" y="17899"/>
                </a:lnTo>
                <a:lnTo>
                  <a:pt x="21101" y="0"/>
                </a:lnTo>
                <a:lnTo>
                  <a:pt x="0" y="3701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01" name="Parallel grooves"/>
          <p:cNvSpPr txBox="1"/>
          <p:nvPr/>
        </p:nvSpPr>
        <p:spPr>
          <a:xfrm>
            <a:off x="2535519" y="501909"/>
            <a:ext cx="128760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Parallel grooves</a:t>
            </a:r>
          </a:p>
        </p:txBody>
      </p:sp>
      <p:sp>
        <p:nvSpPr>
          <p:cNvPr id="1002" name="Tapered grooves"/>
          <p:cNvSpPr txBox="1"/>
          <p:nvPr/>
        </p:nvSpPr>
        <p:spPr>
          <a:xfrm>
            <a:off x="2368825" y="2902454"/>
            <a:ext cx="1620987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Tapered grooves</a:t>
            </a:r>
          </a:p>
        </p:txBody>
      </p:sp>
      <p:sp>
        <p:nvSpPr>
          <p:cNvPr id="1003" name="3rd finger pad = 4th toe pad"/>
          <p:cNvSpPr txBox="1"/>
          <p:nvPr/>
        </p:nvSpPr>
        <p:spPr>
          <a:xfrm>
            <a:off x="5425017" y="637255"/>
            <a:ext cx="2671497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3rd finger pad = 4th toe pad</a:t>
            </a:r>
          </a:p>
        </p:txBody>
      </p:sp>
      <p:sp>
        <p:nvSpPr>
          <p:cNvPr id="1004" name="Circle"/>
          <p:cNvSpPr/>
          <p:nvPr/>
        </p:nvSpPr>
        <p:spPr>
          <a:xfrm>
            <a:off x="4477651" y="1250193"/>
            <a:ext cx="540808" cy="540808"/>
          </a:xfrm>
          <a:prstGeom prst="ellipse">
            <a:avLst/>
          </a:prstGeom>
          <a:ln w="25400">
            <a:solidFill>
              <a:srgbClr val="00F9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5" name="Google Shape;166;p23"/>
          <p:cNvSpPr txBox="1"/>
          <p:nvPr/>
        </p:nvSpPr>
        <p:spPr>
          <a:xfrm>
            <a:off x="173787" y="3748473"/>
            <a:ext cx="1728937" cy="47892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Auparoparo</a:t>
            </a:r>
          </a:p>
        </p:txBody>
      </p:sp>
      <p:sp>
        <p:nvSpPr>
          <p:cNvPr id="1006" name="Circle"/>
          <p:cNvSpPr/>
          <p:nvPr/>
        </p:nvSpPr>
        <p:spPr>
          <a:xfrm>
            <a:off x="7221467" y="1704417"/>
            <a:ext cx="540808" cy="540808"/>
          </a:xfrm>
          <a:prstGeom prst="ellipse">
            <a:avLst/>
          </a:prstGeom>
          <a:ln w="25400">
            <a:solidFill>
              <a:srgbClr val="00F9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7" name="Potentially Informative Traits:"/>
          <p:cNvSpPr txBox="1"/>
          <p:nvPr/>
        </p:nvSpPr>
        <p:spPr>
          <a:xfrm>
            <a:off x="31247" y="66099"/>
            <a:ext cx="2836607" cy="221953"/>
          </a:xfrm>
          <a:prstGeom prst="rect">
            <a:avLst/>
          </a:prstGeom>
          <a:solidFill>
            <a:srgbClr val="9437FF">
              <a:alpha val="2065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00">
                <a:solidFill>
                  <a:schemeClr val="accent2">
                    <a:lumOff val="-2588"/>
                  </a:schemeClr>
                </a:solidFill>
              </a:defRPr>
            </a:lvl1pPr>
          </a:lstStyle>
          <a:p>
            <a:pPr/>
            <a:r>
              <a:t>Potentially Informative Traits:</a:t>
            </a:r>
          </a:p>
        </p:txBody>
      </p:sp>
      <p:sp>
        <p:nvSpPr>
          <p:cNvPr id="1008" name="Circle"/>
          <p:cNvSpPr/>
          <p:nvPr/>
        </p:nvSpPr>
        <p:spPr>
          <a:xfrm>
            <a:off x="3600147" y="3632431"/>
            <a:ext cx="650816" cy="650817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09" name="Circle"/>
          <p:cNvSpPr/>
          <p:nvPr/>
        </p:nvSpPr>
        <p:spPr>
          <a:xfrm>
            <a:off x="2103425" y="3593102"/>
            <a:ext cx="650816" cy="650816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10" name="Line"/>
          <p:cNvSpPr/>
          <p:nvPr/>
        </p:nvSpPr>
        <p:spPr>
          <a:xfrm>
            <a:off x="2207039" y="3233619"/>
            <a:ext cx="1944514" cy="1459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92" fill="norm" stroke="1" extrusionOk="0">
                <a:moveTo>
                  <a:pt x="0" y="21271"/>
                </a:moveTo>
                <a:cubicBezTo>
                  <a:pt x="289" y="16671"/>
                  <a:pt x="1201" y="12179"/>
                  <a:pt x="2693" y="8018"/>
                </a:cubicBezTo>
                <a:cubicBezTo>
                  <a:pt x="3474" y="5841"/>
                  <a:pt x="4427" y="3739"/>
                  <a:pt x="5850" y="2251"/>
                </a:cubicBezTo>
                <a:cubicBezTo>
                  <a:pt x="7283" y="752"/>
                  <a:pt x="9066" y="9"/>
                  <a:pt x="10885" y="0"/>
                </a:cubicBezTo>
                <a:cubicBezTo>
                  <a:pt x="12620" y="-8"/>
                  <a:pt x="14329" y="654"/>
                  <a:pt x="15735" y="2017"/>
                </a:cubicBezTo>
                <a:cubicBezTo>
                  <a:pt x="16952" y="3197"/>
                  <a:pt x="17863" y="4829"/>
                  <a:pt x="18624" y="6563"/>
                </a:cubicBezTo>
                <a:cubicBezTo>
                  <a:pt x="20616" y="11110"/>
                  <a:pt x="21600" y="16323"/>
                  <a:pt x="21459" y="21592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11" name="Line"/>
          <p:cNvSpPr/>
          <p:nvPr/>
        </p:nvSpPr>
        <p:spPr>
          <a:xfrm>
            <a:off x="2260651" y="3363092"/>
            <a:ext cx="1833113" cy="1365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1146"/>
                </a:moveTo>
                <a:cubicBezTo>
                  <a:pt x="215" y="16736"/>
                  <a:pt x="1147" y="12435"/>
                  <a:pt x="2739" y="8535"/>
                </a:cubicBezTo>
                <a:cubicBezTo>
                  <a:pt x="3573" y="6493"/>
                  <a:pt x="4590" y="4580"/>
                  <a:pt x="5907" y="2990"/>
                </a:cubicBezTo>
                <a:cubicBezTo>
                  <a:pt x="7314" y="1293"/>
                  <a:pt x="9049" y="-14"/>
                  <a:pt x="10960" y="0"/>
                </a:cubicBezTo>
                <a:cubicBezTo>
                  <a:pt x="12781" y="13"/>
                  <a:pt x="14436" y="1230"/>
                  <a:pt x="15829" y="2766"/>
                </a:cubicBezTo>
                <a:cubicBezTo>
                  <a:pt x="16972" y="4026"/>
                  <a:pt x="17938" y="5502"/>
                  <a:pt x="18728" y="7137"/>
                </a:cubicBezTo>
                <a:cubicBezTo>
                  <a:pt x="20804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12" name="Line"/>
          <p:cNvSpPr/>
          <p:nvPr/>
        </p:nvSpPr>
        <p:spPr>
          <a:xfrm>
            <a:off x="2263436" y="4577030"/>
            <a:ext cx="1830096" cy="16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0779"/>
                </a:moveTo>
                <a:cubicBezTo>
                  <a:pt x="239" y="16497"/>
                  <a:pt x="1159" y="12326"/>
                  <a:pt x="2708" y="8535"/>
                </a:cubicBezTo>
                <a:cubicBezTo>
                  <a:pt x="3542" y="6492"/>
                  <a:pt x="4561" y="4580"/>
                  <a:pt x="5881" y="2990"/>
                </a:cubicBezTo>
                <a:cubicBezTo>
                  <a:pt x="7290" y="1293"/>
                  <a:pt x="9028" y="-14"/>
                  <a:pt x="10943" y="0"/>
                </a:cubicBezTo>
                <a:cubicBezTo>
                  <a:pt x="12766" y="13"/>
                  <a:pt x="14425" y="1230"/>
                  <a:pt x="15819" y="2765"/>
                </a:cubicBezTo>
                <a:cubicBezTo>
                  <a:pt x="16964" y="4026"/>
                  <a:pt x="17932" y="5502"/>
                  <a:pt x="18723" y="7136"/>
                </a:cubicBezTo>
                <a:cubicBezTo>
                  <a:pt x="20803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13" name="Line"/>
          <p:cNvSpPr/>
          <p:nvPr/>
        </p:nvSpPr>
        <p:spPr>
          <a:xfrm>
            <a:off x="2323927" y="4441778"/>
            <a:ext cx="1673323" cy="248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" y="18075"/>
                  <a:pt x="1576" y="15135"/>
                  <a:pt x="3135" y="10980"/>
                </a:cubicBezTo>
                <a:cubicBezTo>
                  <a:pt x="4643" y="6957"/>
                  <a:pt x="6308" y="2953"/>
                  <a:pt x="8248" y="0"/>
                </a:cubicBezTo>
                <a:cubicBezTo>
                  <a:pt x="9125" y="3243"/>
                  <a:pt x="10135" y="5165"/>
                  <a:pt x="11195" y="5301"/>
                </a:cubicBezTo>
                <a:cubicBezTo>
                  <a:pt x="12204" y="5430"/>
                  <a:pt x="13176" y="3889"/>
                  <a:pt x="14003" y="940"/>
                </a:cubicBezTo>
                <a:cubicBezTo>
                  <a:pt x="15942" y="4624"/>
                  <a:pt x="17827" y="8890"/>
                  <a:pt x="19593" y="14205"/>
                </a:cubicBezTo>
                <a:cubicBezTo>
                  <a:pt x="20264" y="16223"/>
                  <a:pt x="20934" y="18059"/>
                  <a:pt x="21600" y="19664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18" name="Connection Line"/>
          <p:cNvSpPr/>
          <p:nvPr/>
        </p:nvSpPr>
        <p:spPr>
          <a:xfrm>
            <a:off x="2938181" y="3542885"/>
            <a:ext cx="124260" cy="887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88" h="21600" fill="norm" stroke="1" extrusionOk="0">
                <a:moveTo>
                  <a:pt x="17188" y="21600"/>
                </a:moveTo>
                <a:cubicBezTo>
                  <a:pt x="-235" y="14948"/>
                  <a:pt x="-4412" y="7748"/>
                  <a:pt x="4656" y="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019" name="Connection Line"/>
          <p:cNvSpPr/>
          <p:nvPr/>
        </p:nvSpPr>
        <p:spPr>
          <a:xfrm>
            <a:off x="3295560" y="3538102"/>
            <a:ext cx="140689" cy="91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63" h="21600" fill="norm" stroke="1" extrusionOk="0">
                <a:moveTo>
                  <a:pt x="0" y="21600"/>
                </a:moveTo>
                <a:cubicBezTo>
                  <a:pt x="16772" y="14995"/>
                  <a:pt x="21600" y="7795"/>
                  <a:pt x="14483" y="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117406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Circle"/>
          <p:cNvSpPr/>
          <p:nvPr/>
        </p:nvSpPr>
        <p:spPr>
          <a:xfrm>
            <a:off x="3600147" y="3632431"/>
            <a:ext cx="650816" cy="650817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2" name="Circle"/>
          <p:cNvSpPr/>
          <p:nvPr/>
        </p:nvSpPr>
        <p:spPr>
          <a:xfrm>
            <a:off x="2103425" y="3593102"/>
            <a:ext cx="650816" cy="650816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23" name="Line"/>
          <p:cNvSpPr/>
          <p:nvPr/>
        </p:nvSpPr>
        <p:spPr>
          <a:xfrm>
            <a:off x="2207039" y="3233619"/>
            <a:ext cx="1944514" cy="1459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92" fill="norm" stroke="1" extrusionOk="0">
                <a:moveTo>
                  <a:pt x="0" y="21271"/>
                </a:moveTo>
                <a:cubicBezTo>
                  <a:pt x="289" y="16671"/>
                  <a:pt x="1201" y="12179"/>
                  <a:pt x="2693" y="8018"/>
                </a:cubicBezTo>
                <a:cubicBezTo>
                  <a:pt x="3474" y="5841"/>
                  <a:pt x="4427" y="3739"/>
                  <a:pt x="5850" y="2251"/>
                </a:cubicBezTo>
                <a:cubicBezTo>
                  <a:pt x="7283" y="752"/>
                  <a:pt x="9066" y="9"/>
                  <a:pt x="10885" y="0"/>
                </a:cubicBezTo>
                <a:cubicBezTo>
                  <a:pt x="12620" y="-8"/>
                  <a:pt x="14329" y="654"/>
                  <a:pt x="15735" y="2017"/>
                </a:cubicBezTo>
                <a:cubicBezTo>
                  <a:pt x="16952" y="3197"/>
                  <a:pt x="17863" y="4829"/>
                  <a:pt x="18624" y="6563"/>
                </a:cubicBezTo>
                <a:cubicBezTo>
                  <a:pt x="20616" y="11110"/>
                  <a:pt x="21600" y="16323"/>
                  <a:pt x="21459" y="21592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24" name="Line"/>
          <p:cNvSpPr/>
          <p:nvPr/>
        </p:nvSpPr>
        <p:spPr>
          <a:xfrm>
            <a:off x="2260651" y="3363092"/>
            <a:ext cx="1833113" cy="1365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1146"/>
                </a:moveTo>
                <a:cubicBezTo>
                  <a:pt x="215" y="16736"/>
                  <a:pt x="1147" y="12435"/>
                  <a:pt x="2739" y="8535"/>
                </a:cubicBezTo>
                <a:cubicBezTo>
                  <a:pt x="3573" y="6493"/>
                  <a:pt x="4590" y="4580"/>
                  <a:pt x="5907" y="2990"/>
                </a:cubicBezTo>
                <a:cubicBezTo>
                  <a:pt x="7314" y="1293"/>
                  <a:pt x="9049" y="-14"/>
                  <a:pt x="10960" y="0"/>
                </a:cubicBezTo>
                <a:cubicBezTo>
                  <a:pt x="12781" y="13"/>
                  <a:pt x="14436" y="1230"/>
                  <a:pt x="15829" y="2766"/>
                </a:cubicBezTo>
                <a:cubicBezTo>
                  <a:pt x="16972" y="4026"/>
                  <a:pt x="17938" y="5502"/>
                  <a:pt x="18728" y="7137"/>
                </a:cubicBezTo>
                <a:cubicBezTo>
                  <a:pt x="20804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25" name="Line"/>
          <p:cNvSpPr/>
          <p:nvPr/>
        </p:nvSpPr>
        <p:spPr>
          <a:xfrm>
            <a:off x="2263436" y="4577030"/>
            <a:ext cx="1830096" cy="16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0779"/>
                </a:moveTo>
                <a:cubicBezTo>
                  <a:pt x="239" y="16497"/>
                  <a:pt x="1159" y="12326"/>
                  <a:pt x="2708" y="8535"/>
                </a:cubicBezTo>
                <a:cubicBezTo>
                  <a:pt x="3542" y="6492"/>
                  <a:pt x="4561" y="4580"/>
                  <a:pt x="5881" y="2990"/>
                </a:cubicBezTo>
                <a:cubicBezTo>
                  <a:pt x="7290" y="1293"/>
                  <a:pt x="9028" y="-14"/>
                  <a:pt x="10943" y="0"/>
                </a:cubicBezTo>
                <a:cubicBezTo>
                  <a:pt x="12766" y="13"/>
                  <a:pt x="14425" y="1230"/>
                  <a:pt x="15819" y="2765"/>
                </a:cubicBezTo>
                <a:cubicBezTo>
                  <a:pt x="16964" y="4026"/>
                  <a:pt x="17932" y="5502"/>
                  <a:pt x="18723" y="7136"/>
                </a:cubicBezTo>
                <a:cubicBezTo>
                  <a:pt x="20803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26" name="Line"/>
          <p:cNvSpPr/>
          <p:nvPr/>
        </p:nvSpPr>
        <p:spPr>
          <a:xfrm>
            <a:off x="2323927" y="4441778"/>
            <a:ext cx="1673323" cy="248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" y="18075"/>
                  <a:pt x="1576" y="15135"/>
                  <a:pt x="3135" y="10980"/>
                </a:cubicBezTo>
                <a:cubicBezTo>
                  <a:pt x="4643" y="6957"/>
                  <a:pt x="6308" y="2953"/>
                  <a:pt x="8248" y="0"/>
                </a:cubicBezTo>
                <a:cubicBezTo>
                  <a:pt x="9125" y="3243"/>
                  <a:pt x="10135" y="5165"/>
                  <a:pt x="11195" y="5301"/>
                </a:cubicBezTo>
                <a:cubicBezTo>
                  <a:pt x="12204" y="5430"/>
                  <a:pt x="13176" y="3889"/>
                  <a:pt x="14003" y="940"/>
                </a:cubicBezTo>
                <a:cubicBezTo>
                  <a:pt x="15942" y="4624"/>
                  <a:pt x="17827" y="8890"/>
                  <a:pt x="19593" y="14205"/>
                </a:cubicBezTo>
                <a:cubicBezTo>
                  <a:pt x="20264" y="16223"/>
                  <a:pt x="20934" y="18059"/>
                  <a:pt x="21600" y="19664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50" name="Connection Line"/>
          <p:cNvSpPr/>
          <p:nvPr/>
        </p:nvSpPr>
        <p:spPr>
          <a:xfrm>
            <a:off x="2938181" y="3542885"/>
            <a:ext cx="124260" cy="887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88" h="21600" fill="norm" stroke="1" extrusionOk="0">
                <a:moveTo>
                  <a:pt x="17188" y="21600"/>
                </a:moveTo>
                <a:cubicBezTo>
                  <a:pt x="-235" y="14948"/>
                  <a:pt x="-4412" y="7748"/>
                  <a:pt x="4656" y="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051" name="Connection Line"/>
          <p:cNvSpPr/>
          <p:nvPr/>
        </p:nvSpPr>
        <p:spPr>
          <a:xfrm>
            <a:off x="3295560" y="3538102"/>
            <a:ext cx="140690" cy="91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663" h="21600" fill="norm" stroke="1" extrusionOk="0">
                <a:moveTo>
                  <a:pt x="0" y="21600"/>
                </a:moveTo>
                <a:cubicBezTo>
                  <a:pt x="16772" y="14995"/>
                  <a:pt x="21600" y="7795"/>
                  <a:pt x="14483" y="0"/>
                </a:cubicBezTo>
              </a:path>
            </a:pathLst>
          </a:cu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117406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029" name="Circle"/>
          <p:cNvSpPr/>
          <p:nvPr/>
        </p:nvSpPr>
        <p:spPr>
          <a:xfrm>
            <a:off x="3600147" y="1195189"/>
            <a:ext cx="650816" cy="650816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0" name="Circle"/>
          <p:cNvSpPr/>
          <p:nvPr/>
        </p:nvSpPr>
        <p:spPr>
          <a:xfrm>
            <a:off x="2103425" y="1155859"/>
            <a:ext cx="650816" cy="650816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31" name="Line"/>
          <p:cNvSpPr/>
          <p:nvPr/>
        </p:nvSpPr>
        <p:spPr>
          <a:xfrm>
            <a:off x="2207039" y="796377"/>
            <a:ext cx="1944514" cy="1459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592" fill="norm" stroke="1" extrusionOk="0">
                <a:moveTo>
                  <a:pt x="0" y="21271"/>
                </a:moveTo>
                <a:cubicBezTo>
                  <a:pt x="289" y="16671"/>
                  <a:pt x="1201" y="12179"/>
                  <a:pt x="2693" y="8018"/>
                </a:cubicBezTo>
                <a:cubicBezTo>
                  <a:pt x="3474" y="5841"/>
                  <a:pt x="4427" y="3739"/>
                  <a:pt x="5850" y="2251"/>
                </a:cubicBezTo>
                <a:cubicBezTo>
                  <a:pt x="7283" y="752"/>
                  <a:pt x="9066" y="9"/>
                  <a:pt x="10885" y="0"/>
                </a:cubicBezTo>
                <a:cubicBezTo>
                  <a:pt x="12620" y="-8"/>
                  <a:pt x="14329" y="654"/>
                  <a:pt x="15735" y="2017"/>
                </a:cubicBezTo>
                <a:cubicBezTo>
                  <a:pt x="16952" y="3197"/>
                  <a:pt x="17863" y="4829"/>
                  <a:pt x="18624" y="6563"/>
                </a:cubicBezTo>
                <a:cubicBezTo>
                  <a:pt x="20616" y="11110"/>
                  <a:pt x="21600" y="16323"/>
                  <a:pt x="21459" y="21592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32" name="Line"/>
          <p:cNvSpPr/>
          <p:nvPr/>
        </p:nvSpPr>
        <p:spPr>
          <a:xfrm>
            <a:off x="2260651" y="925849"/>
            <a:ext cx="1833113" cy="1365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1146"/>
                </a:moveTo>
                <a:cubicBezTo>
                  <a:pt x="215" y="16736"/>
                  <a:pt x="1147" y="12435"/>
                  <a:pt x="2739" y="8535"/>
                </a:cubicBezTo>
                <a:cubicBezTo>
                  <a:pt x="3573" y="6493"/>
                  <a:pt x="4590" y="4580"/>
                  <a:pt x="5907" y="2990"/>
                </a:cubicBezTo>
                <a:cubicBezTo>
                  <a:pt x="7314" y="1293"/>
                  <a:pt x="9049" y="-14"/>
                  <a:pt x="10960" y="0"/>
                </a:cubicBezTo>
                <a:cubicBezTo>
                  <a:pt x="12781" y="13"/>
                  <a:pt x="14436" y="1230"/>
                  <a:pt x="15829" y="2766"/>
                </a:cubicBezTo>
                <a:cubicBezTo>
                  <a:pt x="16972" y="4026"/>
                  <a:pt x="17938" y="5502"/>
                  <a:pt x="18728" y="7137"/>
                </a:cubicBezTo>
                <a:cubicBezTo>
                  <a:pt x="20804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33" name="Line"/>
          <p:cNvSpPr/>
          <p:nvPr/>
        </p:nvSpPr>
        <p:spPr>
          <a:xfrm>
            <a:off x="2263436" y="2139788"/>
            <a:ext cx="1830096" cy="165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586" fill="norm" stroke="1" extrusionOk="0">
                <a:moveTo>
                  <a:pt x="0" y="20779"/>
                </a:moveTo>
                <a:cubicBezTo>
                  <a:pt x="239" y="16497"/>
                  <a:pt x="1159" y="12326"/>
                  <a:pt x="2708" y="8535"/>
                </a:cubicBezTo>
                <a:cubicBezTo>
                  <a:pt x="3542" y="6492"/>
                  <a:pt x="4561" y="4580"/>
                  <a:pt x="5881" y="2990"/>
                </a:cubicBezTo>
                <a:cubicBezTo>
                  <a:pt x="7290" y="1293"/>
                  <a:pt x="9028" y="-14"/>
                  <a:pt x="10943" y="0"/>
                </a:cubicBezTo>
                <a:cubicBezTo>
                  <a:pt x="12766" y="13"/>
                  <a:pt x="14425" y="1230"/>
                  <a:pt x="15819" y="2765"/>
                </a:cubicBezTo>
                <a:cubicBezTo>
                  <a:pt x="16964" y="4026"/>
                  <a:pt x="17932" y="5502"/>
                  <a:pt x="18723" y="7136"/>
                </a:cubicBezTo>
                <a:cubicBezTo>
                  <a:pt x="20803" y="11436"/>
                  <a:pt x="21600" y="16517"/>
                  <a:pt x="21573" y="21586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34" name="Line"/>
          <p:cNvSpPr/>
          <p:nvPr/>
        </p:nvSpPr>
        <p:spPr>
          <a:xfrm>
            <a:off x="2323927" y="2004536"/>
            <a:ext cx="1673323" cy="248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03" y="18075"/>
                  <a:pt x="1576" y="15135"/>
                  <a:pt x="3135" y="10980"/>
                </a:cubicBezTo>
                <a:cubicBezTo>
                  <a:pt x="4643" y="6957"/>
                  <a:pt x="6308" y="2953"/>
                  <a:pt x="8248" y="0"/>
                </a:cubicBezTo>
                <a:cubicBezTo>
                  <a:pt x="9125" y="3243"/>
                  <a:pt x="10135" y="5165"/>
                  <a:pt x="11195" y="5301"/>
                </a:cubicBezTo>
                <a:cubicBezTo>
                  <a:pt x="12204" y="5430"/>
                  <a:pt x="13176" y="3889"/>
                  <a:pt x="14003" y="940"/>
                </a:cubicBezTo>
                <a:cubicBezTo>
                  <a:pt x="15942" y="4624"/>
                  <a:pt x="17827" y="8890"/>
                  <a:pt x="19593" y="14205"/>
                </a:cubicBezTo>
                <a:cubicBezTo>
                  <a:pt x="20264" y="16223"/>
                  <a:pt x="20934" y="18059"/>
                  <a:pt x="21600" y="19664"/>
                </a:cubicBezTo>
              </a:path>
            </a:pathLst>
          </a:custGeom>
          <a:ln w="25400">
            <a:solidFill>
              <a:schemeClr val="accent2">
                <a:lumOff val="-2588"/>
              </a:schemeClr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052" name="Connection Line"/>
          <p:cNvSpPr/>
          <p:nvPr/>
        </p:nvSpPr>
        <p:spPr>
          <a:xfrm>
            <a:off x="2987288" y="1008470"/>
            <a:ext cx="24880" cy="962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8F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053" name="Connection Line"/>
          <p:cNvSpPr/>
          <p:nvPr/>
        </p:nvSpPr>
        <p:spPr>
          <a:xfrm>
            <a:off x="3359589" y="1005795"/>
            <a:ext cx="13871" cy="98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25400">
            <a:solidFill>
              <a:srgbClr val="008F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037" name="Google Shape;165;p23"/>
          <p:cNvSpPr txBox="1"/>
          <p:nvPr/>
        </p:nvSpPr>
        <p:spPr>
          <a:xfrm>
            <a:off x="45483" y="1490425"/>
            <a:ext cx="1896861" cy="478926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Oreophryne</a:t>
            </a:r>
          </a:p>
        </p:txBody>
      </p:sp>
      <p:pic>
        <p:nvPicPr>
          <p:cNvPr id="1038" name="IMG_3689.jpeg" descr="IMG_3689.jpeg"/>
          <p:cNvPicPr>
            <a:picLocks noChangeAspect="1"/>
          </p:cNvPicPr>
          <p:nvPr/>
        </p:nvPicPr>
        <p:blipFill>
          <a:blip r:embed="rId2">
            <a:extLst/>
          </a:blip>
          <a:srcRect l="50282" t="47307" r="1150" b="49"/>
          <a:stretch>
            <a:fillRect/>
          </a:stretch>
        </p:blipFill>
        <p:spPr>
          <a:xfrm flipH="1" rot="17520000">
            <a:off x="5119332" y="1587615"/>
            <a:ext cx="3287189" cy="4750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59" y="0"/>
                </a:moveTo>
                <a:lnTo>
                  <a:pt x="0" y="18597"/>
                </a:lnTo>
                <a:lnTo>
                  <a:pt x="10741" y="21600"/>
                </a:lnTo>
                <a:lnTo>
                  <a:pt x="21600" y="3003"/>
                </a:lnTo>
                <a:lnTo>
                  <a:pt x="10859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039" name="IMG_3635.jpeg" descr="IMG_3635.jpeg"/>
          <p:cNvPicPr>
            <a:picLocks noChangeAspect="1"/>
          </p:cNvPicPr>
          <p:nvPr/>
        </p:nvPicPr>
        <p:blipFill>
          <a:blip r:embed="rId3">
            <a:extLst/>
          </a:blip>
          <a:srcRect l="30608" t="66142" r="43600" b="20147"/>
          <a:stretch>
            <a:fillRect/>
          </a:stretch>
        </p:blipFill>
        <p:spPr>
          <a:xfrm flipH="1" rot="21360000">
            <a:off x="4487058" y="814836"/>
            <a:ext cx="4504983" cy="1795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3701"/>
                </a:moveTo>
                <a:lnTo>
                  <a:pt x="499" y="21600"/>
                </a:lnTo>
                <a:lnTo>
                  <a:pt x="21600" y="17899"/>
                </a:lnTo>
                <a:lnTo>
                  <a:pt x="21101" y="0"/>
                </a:lnTo>
                <a:lnTo>
                  <a:pt x="0" y="3701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040" name="Parallel grooves"/>
          <p:cNvSpPr txBox="1"/>
          <p:nvPr/>
        </p:nvSpPr>
        <p:spPr>
          <a:xfrm>
            <a:off x="2535519" y="501909"/>
            <a:ext cx="128760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Parallel grooves</a:t>
            </a:r>
          </a:p>
        </p:txBody>
      </p:sp>
      <p:sp>
        <p:nvSpPr>
          <p:cNvPr id="1041" name="Tapered grooves"/>
          <p:cNvSpPr txBox="1"/>
          <p:nvPr/>
        </p:nvSpPr>
        <p:spPr>
          <a:xfrm>
            <a:off x="2368825" y="2902454"/>
            <a:ext cx="1620987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Tapered grooves</a:t>
            </a:r>
          </a:p>
        </p:txBody>
      </p:sp>
      <p:sp>
        <p:nvSpPr>
          <p:cNvPr id="1042" name="3rd finger pad &gt; 4th toe pad"/>
          <p:cNvSpPr txBox="1"/>
          <p:nvPr/>
        </p:nvSpPr>
        <p:spPr>
          <a:xfrm>
            <a:off x="5421222" y="2698330"/>
            <a:ext cx="2671497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3rd finger pad &gt; 4th toe pad</a:t>
            </a:r>
          </a:p>
        </p:txBody>
      </p:sp>
      <p:sp>
        <p:nvSpPr>
          <p:cNvPr id="1043" name="3rd finger pad = 4th toe pad"/>
          <p:cNvSpPr txBox="1"/>
          <p:nvPr/>
        </p:nvSpPr>
        <p:spPr>
          <a:xfrm>
            <a:off x="5425017" y="637255"/>
            <a:ext cx="2671497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3rd finger pad = 4th toe pad</a:t>
            </a:r>
          </a:p>
        </p:txBody>
      </p:sp>
      <p:sp>
        <p:nvSpPr>
          <p:cNvPr id="1044" name="Circle"/>
          <p:cNvSpPr/>
          <p:nvPr/>
        </p:nvSpPr>
        <p:spPr>
          <a:xfrm>
            <a:off x="4477651" y="1250193"/>
            <a:ext cx="540808" cy="540808"/>
          </a:xfrm>
          <a:prstGeom prst="ellipse">
            <a:avLst/>
          </a:prstGeom>
          <a:ln w="25400">
            <a:solidFill>
              <a:srgbClr val="00F9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45" name="Circle"/>
          <p:cNvSpPr/>
          <p:nvPr/>
        </p:nvSpPr>
        <p:spPr>
          <a:xfrm>
            <a:off x="7221467" y="3717532"/>
            <a:ext cx="540808" cy="540808"/>
          </a:xfrm>
          <a:prstGeom prst="ellipse">
            <a:avLst/>
          </a:prstGeom>
          <a:ln w="25400">
            <a:solidFill>
              <a:srgbClr val="FF26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46" name="Google Shape;166;p23"/>
          <p:cNvSpPr txBox="1"/>
          <p:nvPr/>
        </p:nvSpPr>
        <p:spPr>
          <a:xfrm>
            <a:off x="173787" y="3748473"/>
            <a:ext cx="1728937" cy="47892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Auparoparo</a:t>
            </a:r>
          </a:p>
        </p:txBody>
      </p:sp>
      <p:sp>
        <p:nvSpPr>
          <p:cNvPr id="1047" name="Circle"/>
          <p:cNvSpPr/>
          <p:nvPr/>
        </p:nvSpPr>
        <p:spPr>
          <a:xfrm>
            <a:off x="4553048" y="3670465"/>
            <a:ext cx="540808" cy="540808"/>
          </a:xfrm>
          <a:prstGeom prst="ellipse">
            <a:avLst/>
          </a:prstGeom>
          <a:ln w="25400">
            <a:solidFill>
              <a:srgbClr val="FF26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48" name="Circle"/>
          <p:cNvSpPr/>
          <p:nvPr/>
        </p:nvSpPr>
        <p:spPr>
          <a:xfrm>
            <a:off x="7221467" y="1704417"/>
            <a:ext cx="540808" cy="540808"/>
          </a:xfrm>
          <a:prstGeom prst="ellipse">
            <a:avLst/>
          </a:prstGeom>
          <a:ln w="25400">
            <a:solidFill>
              <a:srgbClr val="00F900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49" name="Potentially Informative Traits:"/>
          <p:cNvSpPr txBox="1"/>
          <p:nvPr/>
        </p:nvSpPr>
        <p:spPr>
          <a:xfrm>
            <a:off x="31247" y="66099"/>
            <a:ext cx="2836607" cy="221953"/>
          </a:xfrm>
          <a:prstGeom prst="rect">
            <a:avLst/>
          </a:prstGeom>
          <a:solidFill>
            <a:srgbClr val="9437FF">
              <a:alpha val="2065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600">
                <a:solidFill>
                  <a:schemeClr val="accent2">
                    <a:lumOff val="-2588"/>
                  </a:schemeClr>
                </a:solidFill>
              </a:defRPr>
            </a:lvl1pPr>
          </a:lstStyle>
          <a:p>
            <a:pPr/>
            <a:r>
              <a:t>Potentially Informative Traits: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83;p16" descr="Google Shape;83;p16"/>
          <p:cNvPicPr>
            <a:picLocks noChangeAspect="1"/>
          </p:cNvPicPr>
          <p:nvPr/>
        </p:nvPicPr>
        <p:blipFill>
          <a:blip r:embed="rId2">
            <a:extLst/>
          </a:blip>
          <a:srcRect l="31540" t="20820" r="25415" b="9145"/>
          <a:stretch>
            <a:fillRect/>
          </a:stretch>
        </p:blipFill>
        <p:spPr>
          <a:xfrm>
            <a:off x="4376799" y="127000"/>
            <a:ext cx="1923222" cy="213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84;p16" descr="Google Shape;84;p16"/>
          <p:cNvPicPr>
            <a:picLocks noChangeAspect="1"/>
          </p:cNvPicPr>
          <p:nvPr/>
        </p:nvPicPr>
        <p:blipFill>
          <a:blip r:embed="rId3">
            <a:extLst/>
          </a:blip>
          <a:srcRect l="11176" t="9815" r="24658" b="10508"/>
          <a:stretch>
            <a:fillRect/>
          </a:stretch>
        </p:blipFill>
        <p:spPr>
          <a:xfrm flipH="1">
            <a:off x="6463503" y="126999"/>
            <a:ext cx="2519850" cy="2134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Google Shape;85;p16" descr="Google Shape;85;p16"/>
          <p:cNvPicPr>
            <a:picLocks noChangeAspect="1"/>
          </p:cNvPicPr>
          <p:nvPr/>
        </p:nvPicPr>
        <p:blipFill>
          <a:blip r:embed="rId4">
            <a:extLst/>
          </a:blip>
          <a:srcRect l="3729" t="8813" r="5739" b="6028"/>
          <a:stretch>
            <a:fillRect/>
          </a:stretch>
        </p:blipFill>
        <p:spPr>
          <a:xfrm flipH="1">
            <a:off x="5017050" y="2374275"/>
            <a:ext cx="3966301" cy="2544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Google Shape;86;p16" descr="Google Shape;86;p16"/>
          <p:cNvPicPr>
            <a:picLocks noChangeAspect="1"/>
          </p:cNvPicPr>
          <p:nvPr/>
        </p:nvPicPr>
        <p:blipFill>
          <a:blip r:embed="rId5">
            <a:extLst/>
          </a:blip>
          <a:srcRect l="27163" t="21231" r="34843" b="25055"/>
          <a:stretch>
            <a:fillRect/>
          </a:stretch>
        </p:blipFill>
        <p:spPr>
          <a:xfrm>
            <a:off x="2144017" y="2373586"/>
            <a:ext cx="2708309" cy="2546278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Google Shape;87;p16"/>
          <p:cNvSpPr txBox="1"/>
          <p:nvPr/>
        </p:nvSpPr>
        <p:spPr>
          <a:xfrm>
            <a:off x="176024" y="176124"/>
            <a:ext cx="4914002" cy="528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400"/>
            </a:pPr>
            <a:r>
              <a:rPr i="1"/>
              <a:t>Oreophryne</a:t>
            </a:r>
            <a:r>
              <a:t> (Boettger 1895)</a:t>
            </a:r>
          </a:p>
        </p:txBody>
      </p:sp>
      <p:pic>
        <p:nvPicPr>
          <p:cNvPr id="141" name="Google Shape;88;p16" descr="Google Shape;88;p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-872990" y="1739141"/>
            <a:ext cx="3966285" cy="297471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Google Shape;89;p16"/>
          <p:cNvSpPr txBox="1"/>
          <p:nvPr/>
        </p:nvSpPr>
        <p:spPr>
          <a:xfrm>
            <a:off x="0" y="670658"/>
            <a:ext cx="4376700" cy="124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36550">
              <a:buClr>
                <a:srgbClr val="000000"/>
              </a:buClr>
              <a:buSzPts val="1800"/>
              <a:buFont typeface="Arial"/>
              <a:buChar char="●"/>
              <a:defRPr sz="1800"/>
            </a:pPr>
            <a:r>
              <a:t>Arboreal lifestyle </a:t>
            </a:r>
          </a:p>
          <a:p>
            <a:pPr marL="457200" indent="-336550">
              <a:buClr>
                <a:srgbClr val="000000"/>
              </a:buClr>
              <a:buSzPts val="1800"/>
              <a:buFont typeface="Arial"/>
              <a:buChar char="●"/>
              <a:defRPr sz="1800"/>
            </a:pPr>
            <a:r>
              <a:t>Small-medium body size </a:t>
            </a:r>
          </a:p>
          <a:p>
            <a:pPr indent="457200">
              <a:defRPr sz="1800"/>
            </a:pPr>
            <a:r>
              <a:t>(SVL ~11-37mm)</a:t>
            </a:r>
          </a:p>
          <a:p>
            <a:pPr marL="457200" indent="-336550">
              <a:buClr>
                <a:srgbClr val="000000"/>
              </a:buClr>
              <a:buSzPts val="1800"/>
              <a:buFont typeface="Arial"/>
              <a:buChar char="●"/>
              <a:defRPr sz="1800"/>
            </a:pPr>
            <a:r>
              <a:t>Defining features relate to lifestyle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ounded Rectangle"/>
          <p:cNvSpPr/>
          <p:nvPr/>
        </p:nvSpPr>
        <p:spPr>
          <a:xfrm>
            <a:off x="3186935" y="137446"/>
            <a:ext cx="2770130" cy="822534"/>
          </a:xfrm>
          <a:prstGeom prst="roundRect">
            <a:avLst>
              <a:gd name="adj" fmla="val 23160"/>
            </a:avLst>
          </a:prstGeom>
          <a:solidFill>
            <a:srgbClr val="011993">
              <a:alpha val="2426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b="1"/>
            </a:pPr>
          </a:p>
        </p:txBody>
      </p:sp>
      <p:sp>
        <p:nvSpPr>
          <p:cNvPr id="1056" name="Main Differences"/>
          <p:cNvSpPr txBox="1"/>
          <p:nvPr/>
        </p:nvSpPr>
        <p:spPr>
          <a:xfrm>
            <a:off x="3288653" y="375899"/>
            <a:ext cx="2566694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400"/>
            </a:lvl1pPr>
          </a:lstStyle>
          <a:p>
            <a:pPr/>
            <a:r>
              <a:t>Main Differences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Rounded Rectangle"/>
          <p:cNvSpPr/>
          <p:nvPr/>
        </p:nvSpPr>
        <p:spPr>
          <a:xfrm>
            <a:off x="3186935" y="137446"/>
            <a:ext cx="2770130" cy="822534"/>
          </a:xfrm>
          <a:prstGeom prst="roundRect">
            <a:avLst>
              <a:gd name="adj" fmla="val 23160"/>
            </a:avLst>
          </a:prstGeom>
          <a:solidFill>
            <a:srgbClr val="011993">
              <a:alpha val="2426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b="1"/>
            </a:pPr>
          </a:p>
        </p:txBody>
      </p:sp>
      <p:sp>
        <p:nvSpPr>
          <p:cNvPr id="1059" name="Google Shape;165;p23"/>
          <p:cNvSpPr txBox="1"/>
          <p:nvPr/>
        </p:nvSpPr>
        <p:spPr>
          <a:xfrm>
            <a:off x="1752185" y="1429016"/>
            <a:ext cx="1896861" cy="478926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Oreophryne</a:t>
            </a:r>
          </a:p>
        </p:txBody>
      </p:sp>
      <p:pic>
        <p:nvPicPr>
          <p:cNvPr id="1060" name="Google Shape;338;p30" descr="Google Shape;338;p30"/>
          <p:cNvPicPr>
            <a:picLocks noChangeAspect="1"/>
          </p:cNvPicPr>
          <p:nvPr/>
        </p:nvPicPr>
        <p:blipFill>
          <a:blip r:embed="rId2">
            <a:extLst/>
          </a:blip>
          <a:srcRect l="29906" t="48906" r="22438" b="9283"/>
          <a:stretch>
            <a:fillRect/>
          </a:stretch>
        </p:blipFill>
        <p:spPr>
          <a:xfrm>
            <a:off x="293026" y="1239829"/>
            <a:ext cx="1215209" cy="727257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Main Differences"/>
          <p:cNvSpPr txBox="1"/>
          <p:nvPr/>
        </p:nvSpPr>
        <p:spPr>
          <a:xfrm>
            <a:off x="3288653" y="375899"/>
            <a:ext cx="2566694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400"/>
            </a:lvl1pPr>
          </a:lstStyle>
          <a:p>
            <a:pPr/>
            <a:r>
              <a:t>Main Differences</a:t>
            </a:r>
          </a:p>
        </p:txBody>
      </p:sp>
      <p:sp>
        <p:nvSpPr>
          <p:cNvPr id="1062" name="Oldest genus in the subfamily (18MY old)…"/>
          <p:cNvSpPr txBox="1"/>
          <p:nvPr/>
        </p:nvSpPr>
        <p:spPr>
          <a:xfrm>
            <a:off x="308387" y="2376979"/>
            <a:ext cx="3823664" cy="212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0368" indent="-140368">
              <a:buSzPct val="100000"/>
              <a:buChar char="•"/>
              <a:defRPr sz="2100"/>
            </a:pPr>
            <a:r>
              <a:t>Oldest genus in the subfamily (18MY old)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Widespread distribution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Variable toe webbing 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Honk calls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Parallel palate grooves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Finger pads = toe pads</a:t>
            </a:r>
          </a:p>
        </p:txBody>
      </p:sp>
      <p:sp>
        <p:nvSpPr>
          <p:cNvPr id="1063" name="Line"/>
          <p:cNvSpPr/>
          <p:nvPr/>
        </p:nvSpPr>
        <p:spPr>
          <a:xfrm flipV="1">
            <a:off x="4548711" y="1088961"/>
            <a:ext cx="1" cy="392011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ounded Rectangle"/>
          <p:cNvSpPr/>
          <p:nvPr/>
        </p:nvSpPr>
        <p:spPr>
          <a:xfrm>
            <a:off x="3186935" y="137446"/>
            <a:ext cx="2770130" cy="822534"/>
          </a:xfrm>
          <a:prstGeom prst="roundRect">
            <a:avLst>
              <a:gd name="adj" fmla="val 23160"/>
            </a:avLst>
          </a:prstGeom>
          <a:solidFill>
            <a:srgbClr val="011993">
              <a:alpha val="24263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b="1"/>
            </a:pPr>
          </a:p>
        </p:txBody>
      </p:sp>
      <p:sp>
        <p:nvSpPr>
          <p:cNvPr id="1066" name="Google Shape;165;p23"/>
          <p:cNvSpPr txBox="1"/>
          <p:nvPr/>
        </p:nvSpPr>
        <p:spPr>
          <a:xfrm>
            <a:off x="1752185" y="1429016"/>
            <a:ext cx="1896861" cy="478926"/>
          </a:xfrm>
          <a:prstGeom prst="rect">
            <a:avLst/>
          </a:prstGeom>
          <a:solidFill>
            <a:srgbClr val="DEFEE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Oreophryne</a:t>
            </a:r>
          </a:p>
        </p:txBody>
      </p:sp>
      <p:sp>
        <p:nvSpPr>
          <p:cNvPr id="1067" name="Google Shape;166;p23"/>
          <p:cNvSpPr txBox="1"/>
          <p:nvPr/>
        </p:nvSpPr>
        <p:spPr>
          <a:xfrm>
            <a:off x="5448378" y="1429016"/>
            <a:ext cx="1796382" cy="478926"/>
          </a:xfrm>
          <a:prstGeom prst="rect">
            <a:avLst/>
          </a:prstGeom>
          <a:solidFill>
            <a:srgbClr val="FFEAE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i="1" sz="2100"/>
            </a:lvl1pPr>
          </a:lstStyle>
          <a:p>
            <a:pPr/>
            <a:r>
              <a:t>Auparoparo</a:t>
            </a:r>
          </a:p>
        </p:txBody>
      </p:sp>
      <p:pic>
        <p:nvPicPr>
          <p:cNvPr id="1068" name="Google Shape;338;p30" descr="Google Shape;338;p30"/>
          <p:cNvPicPr>
            <a:picLocks noChangeAspect="1"/>
          </p:cNvPicPr>
          <p:nvPr/>
        </p:nvPicPr>
        <p:blipFill>
          <a:blip r:embed="rId2">
            <a:extLst/>
          </a:blip>
          <a:srcRect l="29906" t="48906" r="22438" b="9283"/>
          <a:stretch>
            <a:fillRect/>
          </a:stretch>
        </p:blipFill>
        <p:spPr>
          <a:xfrm>
            <a:off x="293026" y="1239829"/>
            <a:ext cx="1215209" cy="727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Google Shape;348;p31" descr="Google Shape;348;p31"/>
          <p:cNvPicPr>
            <a:picLocks noChangeAspect="1"/>
          </p:cNvPicPr>
          <p:nvPr/>
        </p:nvPicPr>
        <p:blipFill>
          <a:blip r:embed="rId3">
            <a:extLst/>
          </a:blip>
          <a:srcRect l="13696" t="33246" r="21885" b="5261"/>
          <a:stretch>
            <a:fillRect/>
          </a:stretch>
        </p:blipFill>
        <p:spPr>
          <a:xfrm>
            <a:off x="7589165" y="1180866"/>
            <a:ext cx="1116562" cy="727038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Main Differences"/>
          <p:cNvSpPr txBox="1"/>
          <p:nvPr/>
        </p:nvSpPr>
        <p:spPr>
          <a:xfrm>
            <a:off x="3288653" y="375899"/>
            <a:ext cx="2566694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b="1" sz="2400"/>
            </a:lvl1pPr>
          </a:lstStyle>
          <a:p>
            <a:pPr/>
            <a:r>
              <a:t>Main Differences</a:t>
            </a:r>
          </a:p>
        </p:txBody>
      </p:sp>
      <p:sp>
        <p:nvSpPr>
          <p:cNvPr id="1071" name="Oldest genus in the subfamily (18MY old)…"/>
          <p:cNvSpPr txBox="1"/>
          <p:nvPr/>
        </p:nvSpPr>
        <p:spPr>
          <a:xfrm>
            <a:off x="308387" y="2376979"/>
            <a:ext cx="3823664" cy="212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0368" indent="-140368">
              <a:buSzPct val="100000"/>
              <a:buChar char="•"/>
              <a:defRPr sz="2100"/>
            </a:pPr>
            <a:r>
              <a:t>Oldest genus in the subfamily (18MY old)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Widespread distribution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Variable toe webbing 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Honk calls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Parallel palate grooves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Finger pads = toe pads</a:t>
            </a:r>
          </a:p>
        </p:txBody>
      </p:sp>
      <p:sp>
        <p:nvSpPr>
          <p:cNvPr id="1072" name="More recent (16MY old)…"/>
          <p:cNvSpPr txBox="1"/>
          <p:nvPr/>
        </p:nvSpPr>
        <p:spPr>
          <a:xfrm>
            <a:off x="5215486" y="2376979"/>
            <a:ext cx="3823664" cy="182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40368" indent="-140368">
              <a:buSzPct val="100000"/>
              <a:buChar char="•"/>
              <a:defRPr sz="2100"/>
            </a:pPr>
            <a:r>
              <a:t>More recent (16MY old)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Clustered distribution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Less toe webbing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Whinny calls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Tapered palate grooves</a:t>
            </a:r>
          </a:p>
          <a:p>
            <a:pPr marL="140368" indent="-140368">
              <a:buSzPct val="100000"/>
              <a:buChar char="•"/>
              <a:defRPr sz="2100"/>
            </a:pPr>
            <a:r>
              <a:t>Finger pads &gt; toe pads</a:t>
            </a:r>
          </a:p>
        </p:txBody>
      </p:sp>
      <p:sp>
        <p:nvSpPr>
          <p:cNvPr id="1073" name="Line"/>
          <p:cNvSpPr/>
          <p:nvPr/>
        </p:nvSpPr>
        <p:spPr>
          <a:xfrm flipV="1">
            <a:off x="4548711" y="1088961"/>
            <a:ext cx="1" cy="392011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ounded Rectangle"/>
          <p:cNvSpPr/>
          <p:nvPr/>
        </p:nvSpPr>
        <p:spPr>
          <a:xfrm>
            <a:off x="97869" y="109827"/>
            <a:ext cx="2372598" cy="839638"/>
          </a:xfrm>
          <a:prstGeom prst="roundRect">
            <a:avLst>
              <a:gd name="adj" fmla="val 22688"/>
            </a:avLst>
          </a:prstGeom>
          <a:solidFill>
            <a:srgbClr val="FF8AD8">
              <a:alpha val="3043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076" name="IMG_2112.JPG" descr="IMG_2112.JPG"/>
          <p:cNvPicPr>
            <a:picLocks noChangeAspect="1"/>
          </p:cNvPicPr>
          <p:nvPr/>
        </p:nvPicPr>
        <p:blipFill>
          <a:blip r:embed="rId2">
            <a:extLst/>
          </a:blip>
          <a:srcRect l="24161" t="16477" r="17899" b="11329"/>
          <a:stretch>
            <a:fillRect/>
          </a:stretch>
        </p:blipFill>
        <p:spPr>
          <a:xfrm>
            <a:off x="7028404" y="3382418"/>
            <a:ext cx="2146812" cy="1783324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Independent occurrences of arboreal lifestyle"/>
          <p:cNvSpPr txBox="1"/>
          <p:nvPr/>
        </p:nvSpPr>
        <p:spPr>
          <a:xfrm>
            <a:off x="270098" y="1391539"/>
            <a:ext cx="7827852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 u="sng"/>
            </a:lvl1pPr>
          </a:lstStyle>
          <a:p>
            <a:pPr/>
            <a:r>
              <a:t>Independent occurrences of arboreal lifestyle  </a:t>
            </a:r>
          </a:p>
        </p:txBody>
      </p:sp>
      <p:sp>
        <p:nvSpPr>
          <p:cNvPr id="1078" name="How and why did this happen?…"/>
          <p:cNvSpPr txBox="1"/>
          <p:nvPr/>
        </p:nvSpPr>
        <p:spPr>
          <a:xfrm>
            <a:off x="436369" y="2060909"/>
            <a:ext cx="4387295" cy="60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421105" indent="-421105">
              <a:buSzPct val="100000"/>
              <a:buChar char="•"/>
              <a:defRPr sz="2100"/>
            </a:pPr>
            <a:r>
              <a:t>How and why did this happen?</a:t>
            </a:r>
          </a:p>
          <a:p>
            <a:pPr marL="421105" indent="-421105">
              <a:buSzPct val="100000"/>
              <a:buChar char="•"/>
              <a:defRPr sz="2100"/>
            </a:pPr>
            <a:r>
              <a:t>Vicariance - geological influences</a:t>
            </a:r>
          </a:p>
        </p:txBody>
      </p:sp>
      <p:sp>
        <p:nvSpPr>
          <p:cNvPr id="1079" name="Curiosities"/>
          <p:cNvSpPr txBox="1"/>
          <p:nvPr/>
        </p:nvSpPr>
        <p:spPr>
          <a:xfrm>
            <a:off x="210720" y="270424"/>
            <a:ext cx="2146896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600"/>
            </a:lvl1pPr>
          </a:lstStyle>
          <a:p>
            <a:pPr/>
            <a:r>
              <a:t>Curiosities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Rounded Rectangle"/>
          <p:cNvSpPr/>
          <p:nvPr/>
        </p:nvSpPr>
        <p:spPr>
          <a:xfrm>
            <a:off x="97869" y="109827"/>
            <a:ext cx="2372598" cy="839638"/>
          </a:xfrm>
          <a:prstGeom prst="roundRect">
            <a:avLst>
              <a:gd name="adj" fmla="val 22688"/>
            </a:avLst>
          </a:prstGeom>
          <a:solidFill>
            <a:srgbClr val="FF8AD8">
              <a:alpha val="3043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082" name="IMG_2112.JPG" descr="IMG_2112.JPG"/>
          <p:cNvPicPr>
            <a:picLocks noChangeAspect="1"/>
          </p:cNvPicPr>
          <p:nvPr/>
        </p:nvPicPr>
        <p:blipFill>
          <a:blip r:embed="rId2">
            <a:extLst/>
          </a:blip>
          <a:srcRect l="24161" t="16477" r="17899" b="11329"/>
          <a:stretch>
            <a:fillRect/>
          </a:stretch>
        </p:blipFill>
        <p:spPr>
          <a:xfrm>
            <a:off x="7028404" y="3382418"/>
            <a:ext cx="2146812" cy="1783324"/>
          </a:xfrm>
          <a:prstGeom prst="rect">
            <a:avLst/>
          </a:prstGeom>
          <a:ln w="12700">
            <a:miter lim="400000"/>
          </a:ln>
        </p:spPr>
      </p:pic>
      <p:sp>
        <p:nvSpPr>
          <p:cNvPr id="1083" name="Independent occurrences of arboreal lifestyle"/>
          <p:cNvSpPr txBox="1"/>
          <p:nvPr/>
        </p:nvSpPr>
        <p:spPr>
          <a:xfrm>
            <a:off x="270098" y="1391539"/>
            <a:ext cx="7827852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 u="sng"/>
            </a:lvl1pPr>
          </a:lstStyle>
          <a:p>
            <a:pPr/>
            <a:r>
              <a:t>Independent occurrences of arboreal lifestyle  </a:t>
            </a:r>
          </a:p>
        </p:txBody>
      </p:sp>
      <p:sp>
        <p:nvSpPr>
          <p:cNvPr id="1084" name="Low competition?…"/>
          <p:cNvSpPr txBox="1"/>
          <p:nvPr/>
        </p:nvSpPr>
        <p:spPr>
          <a:xfrm>
            <a:off x="431728" y="3581187"/>
            <a:ext cx="3755055" cy="90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421105" indent="-421105">
              <a:buSzPct val="100000"/>
              <a:buChar char="•"/>
              <a:defRPr sz="2100"/>
            </a:pPr>
            <a:r>
              <a:t>Low competition?</a:t>
            </a:r>
          </a:p>
          <a:p>
            <a:pPr marL="421105" indent="-421105">
              <a:buSzPct val="100000"/>
              <a:buChar char="•"/>
              <a:defRPr sz="2100"/>
            </a:pPr>
            <a:r>
              <a:t>Nuanced habitat partitioning</a:t>
            </a:r>
          </a:p>
          <a:p>
            <a:pPr marL="421105" indent="-421105">
              <a:buSzPct val="100000"/>
              <a:buChar char="•"/>
              <a:defRPr sz="2100"/>
            </a:pPr>
            <a:r>
              <a:t>Site-based divergence</a:t>
            </a:r>
          </a:p>
        </p:txBody>
      </p:sp>
      <p:sp>
        <p:nvSpPr>
          <p:cNvPr id="1085" name="How and why did this happen?…"/>
          <p:cNvSpPr txBox="1"/>
          <p:nvPr/>
        </p:nvSpPr>
        <p:spPr>
          <a:xfrm>
            <a:off x="436369" y="2060909"/>
            <a:ext cx="4387295" cy="60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421105" indent="-421105">
              <a:buSzPct val="100000"/>
              <a:buChar char="•"/>
              <a:defRPr sz="2100"/>
            </a:pPr>
            <a:r>
              <a:t>How and why did this happen?</a:t>
            </a:r>
          </a:p>
          <a:p>
            <a:pPr marL="421105" indent="-421105">
              <a:buSzPct val="100000"/>
              <a:buChar char="•"/>
              <a:defRPr sz="2100"/>
            </a:pPr>
            <a:r>
              <a:t>Vicariance - geological influences</a:t>
            </a:r>
          </a:p>
        </p:txBody>
      </p:sp>
      <p:sp>
        <p:nvSpPr>
          <p:cNvPr id="1086" name="Cohabitation of highly convergent genera"/>
          <p:cNvSpPr txBox="1"/>
          <p:nvPr/>
        </p:nvSpPr>
        <p:spPr>
          <a:xfrm>
            <a:off x="251120" y="2911818"/>
            <a:ext cx="7171892" cy="41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000" u="sng"/>
            </a:lvl1pPr>
          </a:lstStyle>
          <a:p>
            <a:pPr/>
            <a:r>
              <a:t>Cohabitation of highly convergent genera  </a:t>
            </a:r>
          </a:p>
        </p:txBody>
      </p:sp>
      <p:sp>
        <p:nvSpPr>
          <p:cNvPr id="1087" name="Curiosities"/>
          <p:cNvSpPr txBox="1"/>
          <p:nvPr/>
        </p:nvSpPr>
        <p:spPr>
          <a:xfrm>
            <a:off x="210720" y="270424"/>
            <a:ext cx="2146896" cy="51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3600"/>
            </a:lvl1pPr>
          </a:lstStyle>
          <a:p>
            <a:pPr/>
            <a:r>
              <a:t>Curiosities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Screen Shot 2022-12-30 at 11.05.08 AM.png" descr="Screen Shot 2022-12-30 at 11.05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2231" y="-336309"/>
            <a:ext cx="6471975" cy="5479809"/>
          </a:xfrm>
          <a:prstGeom prst="rect">
            <a:avLst/>
          </a:prstGeom>
          <a:ln w="12700">
            <a:miter lim="400000"/>
          </a:ln>
        </p:spPr>
      </p:pic>
      <p:sp>
        <p:nvSpPr>
          <p:cNvPr id="1090" name="Thank you!…"/>
          <p:cNvSpPr txBox="1"/>
          <p:nvPr/>
        </p:nvSpPr>
        <p:spPr>
          <a:xfrm>
            <a:off x="6524869" y="2008559"/>
            <a:ext cx="2582467" cy="1126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4000"/>
            </a:pPr>
            <a:r>
              <a:t>Thank you!</a:t>
            </a:r>
          </a:p>
          <a:p>
            <a:pPr algn="ctr">
              <a:defRPr sz="4000"/>
            </a:pPr>
            <a:r>
              <a:t>Questions?</a:t>
            </a:r>
          </a:p>
        </p:txBody>
      </p:sp>
      <p:sp>
        <p:nvSpPr>
          <p:cNvPr id="1091" name="Shape"/>
          <p:cNvSpPr/>
          <p:nvPr/>
        </p:nvSpPr>
        <p:spPr>
          <a:xfrm>
            <a:off x="4668849" y="2077616"/>
            <a:ext cx="633379" cy="651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fill="norm" stroke="1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rgbClr val="FF8AD8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092" name="Special Thanks!…"/>
          <p:cNvSpPr txBox="1"/>
          <p:nvPr/>
        </p:nvSpPr>
        <p:spPr>
          <a:xfrm>
            <a:off x="166867" y="261833"/>
            <a:ext cx="2525622" cy="161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u="sng">
                <a:solidFill>
                  <a:srgbClr val="FFFFFF"/>
                </a:solidFill>
              </a:defRPr>
            </a:pPr>
            <a:r>
              <a:t>Special Thanks!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Dr. Marguerite Butler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Ke Cao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Dr. Allen Allison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Ethan Hill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Ben Evans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Iqbal Setiadi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Bulisa Iova </a:t>
            </a:r>
          </a:p>
        </p:txBody>
      </p:sp>
      <p:sp>
        <p:nvSpPr>
          <p:cNvPr id="1093" name="Image credits:…"/>
          <p:cNvSpPr txBox="1"/>
          <p:nvPr/>
        </p:nvSpPr>
        <p:spPr>
          <a:xfrm>
            <a:off x="70251" y="4011648"/>
            <a:ext cx="6471974" cy="1139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800">
                <a:solidFill>
                  <a:srgbClr val="FFFFFF"/>
                </a:solidFill>
              </a:defRPr>
            </a:pPr>
            <a:r>
              <a:t>Image credits:</a:t>
            </a:r>
          </a:p>
          <a:p>
            <a:pPr marL="90236" indent="-90236">
              <a:buSzPct val="100000"/>
              <a:buChar char="•"/>
              <a:defRPr sz="800">
                <a:solidFill>
                  <a:srgbClr val="FFFFFF"/>
                </a:solidFill>
              </a:defRPr>
            </a:pPr>
            <a:r>
              <a:t>Dr. Allen Allison</a:t>
            </a:r>
          </a:p>
          <a:p>
            <a:pPr marL="90236" indent="-90236">
              <a:buSzPct val="100000"/>
              <a:buChar char="•"/>
              <a:defRPr sz="800">
                <a:solidFill>
                  <a:srgbClr val="FFFFFF"/>
                </a:solidFill>
              </a:defRPr>
            </a:pPr>
            <a:r>
              <a:t>Dr. Marguerite Butler</a:t>
            </a:r>
          </a:p>
          <a:p>
            <a:pPr marL="90236" indent="-90236">
              <a:buSzPct val="100000"/>
              <a:buChar char="•"/>
              <a:defRPr sz="800">
                <a:solidFill>
                  <a:srgbClr val="FFFFFF"/>
                </a:solidFill>
              </a:defRPr>
            </a:pPr>
            <a:r>
              <a:t>Ethan C. Hill, Claire J. Fraser, Diana F. Gao, Mary J. Jarman, Elizabeth R. Henry, Bulisa Iova, Allen Allison and Marguerite A. Butler. 2022. Resolving the Deep Phylogeny: Implications for early Adaptive Radiation, Cryptic, and Present-day Ecological Diversity of Papuan Microhylid Frogs. </a:t>
            </a:r>
            <a:r>
              <a:rPr b="1" i="1"/>
              <a:t>Molecular Phylogenetics and Evolution. </a:t>
            </a:r>
            <a:r>
              <a:rPr i="1"/>
              <a:t>177, 107618. </a:t>
            </a:r>
            <a:r>
              <a:t>DOI: </a:t>
            </a:r>
            <a:r>
              <a:rPr i="1">
                <a:solidFill>
                  <a:srgbClr val="FFCC77"/>
                </a:solidFill>
                <a:hlinkClick r:id="rId3" invalidUrl="" action="" tgtFrame="" tooltip="" history="1" highlightClick="0" endSnd="0"/>
              </a:rPr>
              <a:t>10.1016/j.ympev.2022.107618</a:t>
            </a:r>
          </a:p>
          <a:p>
            <a:pPr marL="90236" indent="-90236">
              <a:buSzPct val="100000"/>
              <a:buChar char="•"/>
              <a:defRPr sz="800">
                <a:solidFill>
                  <a:srgbClr val="FFFFFF"/>
                </a:solidFill>
              </a:defRPr>
            </a:pPr>
            <a:r>
              <a:rPr i="1"/>
              <a:t>Google Earth</a:t>
            </a:r>
            <a:r>
              <a:t>, 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earth.google.com/web/</a:t>
            </a:r>
            <a:r>
              <a:t>.</a:t>
            </a:r>
          </a:p>
          <a:p>
            <a:pPr marL="90236" indent="-90236">
              <a:buSzPct val="100000"/>
              <a:buChar char="•"/>
              <a:defRPr sz="800">
                <a:solidFill>
                  <a:srgbClr val="FFFFFF"/>
                </a:solidFill>
              </a:defRPr>
            </a:pPr>
            <a:r>
              <a:t>Dr. Fred Kraus</a:t>
            </a:r>
          </a:p>
          <a:p>
            <a:pPr marL="90236" indent="-90236">
              <a:buSzPct val="100000"/>
              <a:buChar char="•"/>
              <a:defRPr sz="800">
                <a:solidFill>
                  <a:srgbClr val="FFFFFF"/>
                </a:solidFill>
              </a:defRPr>
            </a:pPr>
            <a:r>
              <a:t>Kraus, F. 2016. Ten new species of Oreophryne (Anura, Microhylidae) from Papua New Guinea. Zootaxa 4195: 1–68.</a:t>
            </a:r>
          </a:p>
          <a:p>
            <a:pPr marL="90236" indent="-90236">
              <a:buSzPct val="100000"/>
              <a:buChar char="•"/>
              <a:defRPr sz="800">
                <a:solidFill>
                  <a:srgbClr val="FFFFFF"/>
                </a:solidFill>
              </a:defRPr>
            </a:pPr>
            <a:r>
              <a:t>Parker, H. W. 1934. A Monograph of the Frogs of the Family Microhylidae.  London: Trustees of the British Museum.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22-12-30 at 10.43.36 PM.png" descr="Screen Shot 2022-12-30 at 10.43.36 PM.png"/>
          <p:cNvPicPr>
            <a:picLocks noChangeAspect="1"/>
          </p:cNvPicPr>
          <p:nvPr/>
        </p:nvPicPr>
        <p:blipFill>
          <a:blip r:embed="rId2">
            <a:extLst/>
          </a:blip>
          <a:srcRect l="83" t="0" r="47222" b="37373"/>
          <a:stretch>
            <a:fillRect/>
          </a:stretch>
        </p:blipFill>
        <p:spPr>
          <a:xfrm>
            <a:off x="-131" y="253253"/>
            <a:ext cx="7269498" cy="478279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Rounded Rectangle"/>
          <p:cNvSpPr/>
          <p:nvPr/>
        </p:nvSpPr>
        <p:spPr>
          <a:xfrm>
            <a:off x="7403295" y="2436949"/>
            <a:ext cx="1557381" cy="1522716"/>
          </a:xfrm>
          <a:prstGeom prst="roundRect">
            <a:avLst>
              <a:gd name="adj" fmla="val 15000"/>
            </a:avLst>
          </a:prstGeom>
          <a:solidFill>
            <a:srgbClr val="009193">
              <a:alpha val="30008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6" name="Rounded Rectangle"/>
          <p:cNvSpPr/>
          <p:nvPr/>
        </p:nvSpPr>
        <p:spPr>
          <a:xfrm>
            <a:off x="4722868" y="781216"/>
            <a:ext cx="4157198" cy="1270001"/>
          </a:xfrm>
          <a:prstGeom prst="roundRect">
            <a:avLst>
              <a:gd name="adj" fmla="val 15000"/>
            </a:avLst>
          </a:prstGeom>
          <a:solidFill>
            <a:srgbClr val="FDF0C0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7" name="Google Shape;95;p17"/>
          <p:cNvSpPr txBox="1"/>
          <p:nvPr/>
        </p:nvSpPr>
        <p:spPr>
          <a:xfrm>
            <a:off x="4722868" y="1024353"/>
            <a:ext cx="4157198" cy="783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100">
                <a:solidFill>
                  <a:schemeClr val="accent2">
                    <a:lumOff val="-2588"/>
                  </a:schemeClr>
                </a:solidFill>
              </a:defRPr>
            </a:pPr>
            <a:r>
              <a:rPr b="1"/>
              <a:t>Largest</a:t>
            </a:r>
            <a:r>
              <a:t> genus with &gt; 71 species </a:t>
            </a:r>
          </a:p>
          <a:p>
            <a:pPr>
              <a:defRPr sz="2100">
                <a:solidFill>
                  <a:schemeClr val="accent2">
                    <a:lumOff val="-2588"/>
                  </a:schemeClr>
                </a:solidFill>
              </a:defRPr>
            </a:pPr>
            <a:r>
              <a:t>ranging &gt; 4,000 km</a:t>
            </a:r>
          </a:p>
        </p:txBody>
      </p:sp>
      <p:pic>
        <p:nvPicPr>
          <p:cNvPr id="148" name="Google Shape;96;p17" descr="Google Shape;96;p17"/>
          <p:cNvPicPr>
            <a:picLocks noChangeAspect="1"/>
          </p:cNvPicPr>
          <p:nvPr/>
        </p:nvPicPr>
        <p:blipFill>
          <a:blip r:embed="rId3">
            <a:extLst/>
          </a:blip>
          <a:srcRect l="71742" t="95631" r="0" b="0"/>
          <a:stretch>
            <a:fillRect/>
          </a:stretch>
        </p:blipFill>
        <p:spPr>
          <a:xfrm>
            <a:off x="5333209" y="4800515"/>
            <a:ext cx="1930565" cy="22793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Google Shape;94;p17"/>
          <p:cNvSpPr txBox="1"/>
          <p:nvPr/>
        </p:nvSpPr>
        <p:spPr>
          <a:xfrm>
            <a:off x="7459421" y="2691729"/>
            <a:ext cx="1445130" cy="1013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900"/>
            </a:lvl1pPr>
          </a:lstStyle>
          <a:p>
            <a:pPr/>
            <a:r>
              <a:t>But this is unusual for tiny frogs…</a:t>
            </a:r>
          </a:p>
        </p:txBody>
      </p:sp>
      <p:sp>
        <p:nvSpPr>
          <p:cNvPr id="150" name="Shape"/>
          <p:cNvSpPr/>
          <p:nvPr/>
        </p:nvSpPr>
        <p:spPr>
          <a:xfrm>
            <a:off x="361606" y="900524"/>
            <a:ext cx="6873603" cy="3768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4" y="12954"/>
                </a:moveTo>
                <a:lnTo>
                  <a:pt x="73" y="11969"/>
                </a:lnTo>
                <a:lnTo>
                  <a:pt x="0" y="10482"/>
                </a:lnTo>
                <a:lnTo>
                  <a:pt x="620" y="8777"/>
                </a:lnTo>
                <a:lnTo>
                  <a:pt x="1622" y="7077"/>
                </a:lnTo>
                <a:lnTo>
                  <a:pt x="2985" y="5221"/>
                </a:lnTo>
                <a:lnTo>
                  <a:pt x="4164" y="1713"/>
                </a:lnTo>
                <a:lnTo>
                  <a:pt x="5278" y="70"/>
                </a:lnTo>
                <a:lnTo>
                  <a:pt x="6612" y="0"/>
                </a:lnTo>
                <a:lnTo>
                  <a:pt x="7873" y="819"/>
                </a:lnTo>
                <a:lnTo>
                  <a:pt x="8302" y="2857"/>
                </a:lnTo>
                <a:lnTo>
                  <a:pt x="8507" y="5566"/>
                </a:lnTo>
                <a:lnTo>
                  <a:pt x="9990" y="8243"/>
                </a:lnTo>
                <a:lnTo>
                  <a:pt x="11586" y="9286"/>
                </a:lnTo>
                <a:lnTo>
                  <a:pt x="13219" y="10224"/>
                </a:lnTo>
                <a:lnTo>
                  <a:pt x="16068" y="12401"/>
                </a:lnTo>
                <a:lnTo>
                  <a:pt x="17602" y="13408"/>
                </a:lnTo>
                <a:lnTo>
                  <a:pt x="19862" y="13477"/>
                </a:lnTo>
                <a:lnTo>
                  <a:pt x="20806" y="13330"/>
                </a:lnTo>
                <a:lnTo>
                  <a:pt x="21302" y="14096"/>
                </a:lnTo>
                <a:lnTo>
                  <a:pt x="21295" y="16276"/>
                </a:lnTo>
                <a:lnTo>
                  <a:pt x="21600" y="21400"/>
                </a:lnTo>
                <a:lnTo>
                  <a:pt x="21034" y="21600"/>
                </a:lnTo>
                <a:lnTo>
                  <a:pt x="19649" y="21252"/>
                </a:lnTo>
                <a:lnTo>
                  <a:pt x="17961" y="20523"/>
                </a:lnTo>
                <a:lnTo>
                  <a:pt x="17419" y="18012"/>
                </a:lnTo>
                <a:lnTo>
                  <a:pt x="16917" y="17584"/>
                </a:lnTo>
                <a:lnTo>
                  <a:pt x="16354" y="18542"/>
                </a:lnTo>
                <a:lnTo>
                  <a:pt x="14869" y="18430"/>
                </a:lnTo>
                <a:lnTo>
                  <a:pt x="14480" y="17762"/>
                </a:lnTo>
                <a:lnTo>
                  <a:pt x="13666" y="17762"/>
                </a:lnTo>
                <a:lnTo>
                  <a:pt x="13055" y="17546"/>
                </a:lnTo>
                <a:lnTo>
                  <a:pt x="13119" y="16216"/>
                </a:lnTo>
                <a:lnTo>
                  <a:pt x="11422" y="16242"/>
                </a:lnTo>
                <a:lnTo>
                  <a:pt x="8793" y="19051"/>
                </a:lnTo>
                <a:lnTo>
                  <a:pt x="7186" y="19312"/>
                </a:lnTo>
                <a:lnTo>
                  <a:pt x="5296" y="20816"/>
                </a:lnTo>
                <a:lnTo>
                  <a:pt x="3170" y="20065"/>
                </a:lnTo>
                <a:lnTo>
                  <a:pt x="1997" y="17858"/>
                </a:lnTo>
                <a:lnTo>
                  <a:pt x="1015" y="16153"/>
                </a:lnTo>
                <a:lnTo>
                  <a:pt x="584" y="12954"/>
                </a:lnTo>
                <a:close/>
              </a:path>
            </a:pathLst>
          </a:custGeom>
          <a:solidFill>
            <a:schemeClr val="accent4">
              <a:alpha val="15381"/>
            </a:schemeClr>
          </a:solidFill>
          <a:ln w="25400">
            <a:solidFill>
              <a:schemeClr val="accent4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30;p20" descr="Google Shape;130;p20"/>
          <p:cNvPicPr>
            <a:picLocks noChangeAspect="1"/>
          </p:cNvPicPr>
          <p:nvPr/>
        </p:nvPicPr>
        <p:blipFill>
          <a:blip r:embed="rId2">
            <a:extLst/>
          </a:blip>
          <a:srcRect l="0" t="0" r="24676" b="0"/>
          <a:stretch>
            <a:fillRect/>
          </a:stretch>
        </p:blipFill>
        <p:spPr>
          <a:xfrm>
            <a:off x="5991675" y="0"/>
            <a:ext cx="30227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Google Shape;131;p20"/>
          <p:cNvSpPr/>
          <p:nvPr/>
        </p:nvSpPr>
        <p:spPr>
          <a:xfrm flipV="1">
            <a:off x="3810325" y="3404675"/>
            <a:ext cx="1621800" cy="537301"/>
          </a:xfrm>
          <a:prstGeom prst="line">
            <a:avLst/>
          </a:prstGeom>
          <a:ln w="50800">
            <a:solidFill>
              <a:srgbClr val="E5605A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4" name="Google Shape;132;p20"/>
          <p:cNvSpPr/>
          <p:nvPr/>
        </p:nvSpPr>
        <p:spPr>
          <a:xfrm>
            <a:off x="3839724" y="3941974"/>
            <a:ext cx="1563002" cy="704401"/>
          </a:xfrm>
          <a:prstGeom prst="line">
            <a:avLst/>
          </a:prstGeom>
          <a:ln w="50800">
            <a:solidFill>
              <a:srgbClr val="68C27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5" name="Google Shape;133;p20"/>
          <p:cNvSpPr txBox="1"/>
          <p:nvPr/>
        </p:nvSpPr>
        <p:spPr>
          <a:xfrm>
            <a:off x="2601724" y="3665675"/>
            <a:ext cx="12507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i="1"/>
            </a:lvl1pPr>
          </a:lstStyle>
          <a:p>
            <a:pPr/>
            <a:r>
              <a:t>Oreophryne</a:t>
            </a:r>
          </a:p>
        </p:txBody>
      </p:sp>
      <p:sp>
        <p:nvSpPr>
          <p:cNvPr id="156" name="Google Shape;134;p20"/>
          <p:cNvSpPr txBox="1"/>
          <p:nvPr/>
        </p:nvSpPr>
        <p:spPr>
          <a:xfrm>
            <a:off x="355513" y="263355"/>
            <a:ext cx="40443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200"/>
            </a:pPr>
            <a:r>
              <a:t>“</a:t>
            </a:r>
            <a:r>
              <a:rPr i="1"/>
              <a:t>Oreophryne</a:t>
            </a:r>
            <a:r>
              <a:t>” is actually two separate genera! </a:t>
            </a:r>
          </a:p>
        </p:txBody>
      </p:sp>
      <p:sp>
        <p:nvSpPr>
          <p:cNvPr id="157" name="Google Shape;136;p20"/>
          <p:cNvSpPr txBox="1"/>
          <p:nvPr/>
        </p:nvSpPr>
        <p:spPr>
          <a:xfrm>
            <a:off x="5680701" y="4443425"/>
            <a:ext cx="449101" cy="54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6AA84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58" name="Google Shape;137;p20"/>
          <p:cNvSpPr txBox="1"/>
          <p:nvPr/>
        </p:nvSpPr>
        <p:spPr>
          <a:xfrm>
            <a:off x="5680701" y="3055899"/>
            <a:ext cx="449101" cy="51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300">
                <a:solidFill>
                  <a:srgbClr val="E06666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59" name="Google Shape;138;p20"/>
          <p:cNvSpPr txBox="1"/>
          <p:nvPr/>
        </p:nvSpPr>
        <p:spPr>
          <a:xfrm>
            <a:off x="7307599" y="-58326"/>
            <a:ext cx="2696101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/>
            </a:lvl1pPr>
          </a:lstStyle>
          <a:p>
            <a:pPr/>
            <a:r>
              <a:t>Figure from Hill et al. 2022</a:t>
            </a:r>
          </a:p>
        </p:txBody>
      </p:sp>
      <p:pic>
        <p:nvPicPr>
          <p:cNvPr id="160" name="Google Shape;140;p20" descr="Google Shape;140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2100" y="1791549"/>
            <a:ext cx="3165252" cy="210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Google Shape;141;p20" descr="Google Shape;141;p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2426541" y="3538975"/>
            <a:ext cx="2540421" cy="169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"/>
          <p:cNvSpPr/>
          <p:nvPr/>
        </p:nvSpPr>
        <p:spPr>
          <a:xfrm>
            <a:off x="93360" y="957175"/>
            <a:ext cx="5398748" cy="1270001"/>
          </a:xfrm>
          <a:prstGeom prst="roundRect">
            <a:avLst>
              <a:gd name="adj" fmla="val 15000"/>
            </a:avLst>
          </a:prstGeom>
          <a:solidFill>
            <a:srgbClr val="EFB5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64" name="Google Shape;130;p20" descr="Google Shape;130;p20"/>
          <p:cNvPicPr>
            <a:picLocks noChangeAspect="1"/>
          </p:cNvPicPr>
          <p:nvPr/>
        </p:nvPicPr>
        <p:blipFill>
          <a:blip r:embed="rId2">
            <a:extLst/>
          </a:blip>
          <a:srcRect l="0" t="0" r="24676" b="0"/>
          <a:stretch>
            <a:fillRect/>
          </a:stretch>
        </p:blipFill>
        <p:spPr>
          <a:xfrm>
            <a:off x="5991675" y="0"/>
            <a:ext cx="30227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Google Shape;131;p20"/>
          <p:cNvSpPr/>
          <p:nvPr/>
        </p:nvSpPr>
        <p:spPr>
          <a:xfrm flipV="1">
            <a:off x="3810325" y="3404675"/>
            <a:ext cx="1621800" cy="537301"/>
          </a:xfrm>
          <a:prstGeom prst="line">
            <a:avLst/>
          </a:prstGeom>
          <a:ln w="50800">
            <a:solidFill>
              <a:srgbClr val="E5605A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6" name="Google Shape;132;p20"/>
          <p:cNvSpPr/>
          <p:nvPr/>
        </p:nvSpPr>
        <p:spPr>
          <a:xfrm>
            <a:off x="3839724" y="3941974"/>
            <a:ext cx="1563002" cy="704401"/>
          </a:xfrm>
          <a:prstGeom prst="line">
            <a:avLst/>
          </a:prstGeom>
          <a:ln w="50800">
            <a:solidFill>
              <a:srgbClr val="68C27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7" name="Google Shape;133;p20"/>
          <p:cNvSpPr txBox="1"/>
          <p:nvPr/>
        </p:nvSpPr>
        <p:spPr>
          <a:xfrm>
            <a:off x="2601724" y="3665675"/>
            <a:ext cx="12507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i="1"/>
            </a:lvl1pPr>
          </a:lstStyle>
          <a:p>
            <a:pPr/>
            <a:r>
              <a:t>Oreophryne</a:t>
            </a:r>
          </a:p>
        </p:txBody>
      </p:sp>
      <p:sp>
        <p:nvSpPr>
          <p:cNvPr id="168" name="Google Shape;135;p20"/>
          <p:cNvSpPr txBox="1"/>
          <p:nvPr/>
        </p:nvSpPr>
        <p:spPr>
          <a:xfrm>
            <a:off x="293599" y="1087674"/>
            <a:ext cx="5177402" cy="1009003"/>
          </a:xfrm>
          <a:prstGeom prst="rect">
            <a:avLst/>
          </a:prstGeom>
          <a:solidFill>
            <a:srgbClr val="EFB5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2900"/>
            </a:pPr>
            <a:r>
              <a:t>Which clade is the true </a:t>
            </a:r>
            <a:r>
              <a:rPr i="1"/>
              <a:t>Oreophryne</a:t>
            </a:r>
            <a:r>
              <a:t>?</a:t>
            </a:r>
          </a:p>
        </p:txBody>
      </p:sp>
      <p:sp>
        <p:nvSpPr>
          <p:cNvPr id="169" name="Google Shape;136;p20"/>
          <p:cNvSpPr txBox="1"/>
          <p:nvPr/>
        </p:nvSpPr>
        <p:spPr>
          <a:xfrm>
            <a:off x="5680701" y="4443425"/>
            <a:ext cx="449101" cy="54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6AA84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70" name="Google Shape;137;p20"/>
          <p:cNvSpPr txBox="1"/>
          <p:nvPr/>
        </p:nvSpPr>
        <p:spPr>
          <a:xfrm>
            <a:off x="5680701" y="3055899"/>
            <a:ext cx="449101" cy="51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300">
                <a:solidFill>
                  <a:srgbClr val="E06666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71" name="Google Shape;138;p20"/>
          <p:cNvSpPr txBox="1"/>
          <p:nvPr/>
        </p:nvSpPr>
        <p:spPr>
          <a:xfrm>
            <a:off x="7307599" y="-58326"/>
            <a:ext cx="2696101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/>
            </a:lvl1pPr>
          </a:lstStyle>
          <a:p>
            <a:pPr/>
            <a:r>
              <a:t>Figure from Hill et al. 2022</a:t>
            </a:r>
          </a:p>
        </p:txBody>
      </p:sp>
      <p:pic>
        <p:nvPicPr>
          <p:cNvPr id="172" name="Google Shape;140;p20" descr="Google Shape;140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2100" y="1791549"/>
            <a:ext cx="3165252" cy="2109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Google Shape;141;p20" descr="Google Shape;141;p2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2426541" y="3538975"/>
            <a:ext cx="2540421" cy="169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"/>
          <p:cNvSpPr/>
          <p:nvPr/>
        </p:nvSpPr>
        <p:spPr>
          <a:xfrm>
            <a:off x="93360" y="957175"/>
            <a:ext cx="5398748" cy="1270001"/>
          </a:xfrm>
          <a:prstGeom prst="roundRect">
            <a:avLst>
              <a:gd name="adj" fmla="val 15000"/>
            </a:avLst>
          </a:prstGeom>
          <a:solidFill>
            <a:srgbClr val="EFB5FF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176" name="Google Shape;130;p20" descr="Google Shape;130;p20"/>
          <p:cNvPicPr>
            <a:picLocks noChangeAspect="1"/>
          </p:cNvPicPr>
          <p:nvPr/>
        </p:nvPicPr>
        <p:blipFill>
          <a:blip r:embed="rId2">
            <a:extLst/>
          </a:blip>
          <a:srcRect l="0" t="0" r="24676" b="0"/>
          <a:stretch>
            <a:fillRect/>
          </a:stretch>
        </p:blipFill>
        <p:spPr>
          <a:xfrm>
            <a:off x="7398994" y="-1"/>
            <a:ext cx="302270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Google Shape;131;p20"/>
          <p:cNvSpPr/>
          <p:nvPr/>
        </p:nvSpPr>
        <p:spPr>
          <a:xfrm flipV="1">
            <a:off x="5760536" y="3354248"/>
            <a:ext cx="881825" cy="493579"/>
          </a:xfrm>
          <a:prstGeom prst="line">
            <a:avLst/>
          </a:prstGeom>
          <a:ln w="50800">
            <a:solidFill>
              <a:srgbClr val="E5605A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8" name="Google Shape;132;p20"/>
          <p:cNvSpPr/>
          <p:nvPr/>
        </p:nvSpPr>
        <p:spPr>
          <a:xfrm>
            <a:off x="5767293" y="4075749"/>
            <a:ext cx="845668" cy="520199"/>
          </a:xfrm>
          <a:prstGeom prst="line">
            <a:avLst/>
          </a:prstGeom>
          <a:ln w="50800">
            <a:solidFill>
              <a:srgbClr val="68C277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9" name="Google Shape;133;p20"/>
          <p:cNvSpPr txBox="1"/>
          <p:nvPr/>
        </p:nvSpPr>
        <p:spPr>
          <a:xfrm>
            <a:off x="4318727" y="3809544"/>
            <a:ext cx="1399478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i="1"/>
            </a:lvl1pPr>
          </a:lstStyle>
          <a:p>
            <a:pPr/>
            <a:r>
              <a:t>Oreophryne?</a:t>
            </a:r>
          </a:p>
        </p:txBody>
      </p:sp>
      <p:sp>
        <p:nvSpPr>
          <p:cNvPr id="180" name="Google Shape;135;p20"/>
          <p:cNvSpPr txBox="1"/>
          <p:nvPr/>
        </p:nvSpPr>
        <p:spPr>
          <a:xfrm>
            <a:off x="293599" y="1087674"/>
            <a:ext cx="5177402" cy="1009003"/>
          </a:xfrm>
          <a:prstGeom prst="rect">
            <a:avLst/>
          </a:prstGeom>
          <a:solidFill>
            <a:srgbClr val="EFB5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2900"/>
            </a:pPr>
            <a:r>
              <a:t>Which clade is the true </a:t>
            </a:r>
            <a:r>
              <a:rPr i="1"/>
              <a:t>Oreophryne</a:t>
            </a:r>
            <a:r>
              <a:t>?</a:t>
            </a:r>
          </a:p>
        </p:txBody>
      </p:sp>
      <p:sp>
        <p:nvSpPr>
          <p:cNvPr id="181" name="Google Shape;136;p20"/>
          <p:cNvSpPr txBox="1"/>
          <p:nvPr/>
        </p:nvSpPr>
        <p:spPr>
          <a:xfrm>
            <a:off x="6890936" y="4392999"/>
            <a:ext cx="449101" cy="54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6AA84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82" name="Google Shape;137;p20"/>
          <p:cNvSpPr txBox="1"/>
          <p:nvPr/>
        </p:nvSpPr>
        <p:spPr>
          <a:xfrm>
            <a:off x="6890936" y="3005473"/>
            <a:ext cx="449101" cy="51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300">
                <a:solidFill>
                  <a:srgbClr val="E06666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83" name="Google Shape;138;p20"/>
          <p:cNvSpPr txBox="1"/>
          <p:nvPr/>
        </p:nvSpPr>
        <p:spPr>
          <a:xfrm>
            <a:off x="8136813" y="102602"/>
            <a:ext cx="2696101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/>
            </a:lvl1pPr>
          </a:lstStyle>
          <a:p>
            <a:pPr/>
            <a:r>
              <a:t>Hill et al. 2022</a:t>
            </a:r>
          </a:p>
        </p:txBody>
      </p:sp>
      <p:sp>
        <p:nvSpPr>
          <p:cNvPr id="184" name="Google Shape;139;p20"/>
          <p:cNvSpPr txBox="1"/>
          <p:nvPr/>
        </p:nvSpPr>
        <p:spPr>
          <a:xfrm>
            <a:off x="216026" y="2424597"/>
            <a:ext cx="4066920" cy="2375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4 new samples, including the type species, </a:t>
            </a:r>
            <a:r>
              <a:rPr b="1" i="1"/>
              <a:t>Oreophryne senckenbergiana</a:t>
            </a:r>
            <a:endParaRPr i="1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Sequenced 5 loci</a:t>
            </a:r>
          </a:p>
          <a:p>
            <a:pPr lvl="1" marL="914400" indent="-317500">
              <a:lnSpc>
                <a:spcPct val="120000"/>
              </a:lnSpc>
              <a:buClr>
                <a:srgbClr val="000000"/>
              </a:buClr>
              <a:buSzPts val="1400"/>
              <a:buFont typeface="Arial"/>
              <a:buChar char="○"/>
            </a:pPr>
            <a:r>
              <a:t>nuclear: BDNF, SIA, NXC</a:t>
            </a:r>
          </a:p>
          <a:p>
            <a:pPr lvl="1" marL="914400" indent="-317500">
              <a:lnSpc>
                <a:spcPct val="120000"/>
              </a:lnSpc>
              <a:buClr>
                <a:srgbClr val="000000"/>
              </a:buClr>
              <a:buSzPts val="1400"/>
              <a:buFont typeface="Arial"/>
              <a:buChar char="○"/>
            </a:pPr>
            <a:r>
              <a:t>mitochondrial: CytB, ND4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Time-calibrated Bayesian Inference (BEAST2) and Maximum Likelihood phylogenies (IQTree2)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FullTreeOreoHighlightedSupp-1.jpg" descr="FullTreeOreoHighlightedSupp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50" y="0"/>
            <a:ext cx="20574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Google Shape;137;p20"/>
          <p:cNvSpPr txBox="1"/>
          <p:nvPr/>
        </p:nvSpPr>
        <p:spPr>
          <a:xfrm>
            <a:off x="1623378" y="2862840"/>
            <a:ext cx="449101" cy="51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300">
                <a:solidFill>
                  <a:srgbClr val="E06666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88" name="Google Shape;136;p20"/>
          <p:cNvSpPr txBox="1"/>
          <p:nvPr/>
        </p:nvSpPr>
        <p:spPr>
          <a:xfrm>
            <a:off x="1623378" y="4308714"/>
            <a:ext cx="449101" cy="54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6AA84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89" name="Bayesian Inference (BEAST2)"/>
          <p:cNvSpPr txBox="1"/>
          <p:nvPr/>
        </p:nvSpPr>
        <p:spPr>
          <a:xfrm>
            <a:off x="72956" y="33488"/>
            <a:ext cx="1275181" cy="25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pPr/>
            <a:r>
              <a:t>Bayesian Inference (BEAST2)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creen Shot 2022-12-29 at 10.45.25 PM.png" descr="Screen Shot 2022-12-29 at 10.45.25 PM.png"/>
          <p:cNvPicPr>
            <a:picLocks noChangeAspect="1"/>
          </p:cNvPicPr>
          <p:nvPr/>
        </p:nvPicPr>
        <p:blipFill>
          <a:blip r:embed="rId2">
            <a:extLst/>
          </a:blip>
          <a:srcRect l="0" t="3174" r="0" b="0"/>
          <a:stretch>
            <a:fillRect/>
          </a:stretch>
        </p:blipFill>
        <p:spPr>
          <a:xfrm>
            <a:off x="2888921" y="1026097"/>
            <a:ext cx="5371445" cy="362568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MYA"/>
          <p:cNvSpPr txBox="1"/>
          <p:nvPr/>
        </p:nvSpPr>
        <p:spPr>
          <a:xfrm>
            <a:off x="3365019" y="4558297"/>
            <a:ext cx="38479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MYA</a:t>
            </a:r>
          </a:p>
        </p:txBody>
      </p:sp>
      <p:pic>
        <p:nvPicPr>
          <p:cNvPr id="193" name="FullTreeOreoHighlightedSupp-1.jpg" descr="FullTreeOreoHighlightedSupp-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50" y="0"/>
            <a:ext cx="205740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Line"/>
          <p:cNvSpPr/>
          <p:nvPr/>
        </p:nvSpPr>
        <p:spPr>
          <a:xfrm flipV="1">
            <a:off x="1662553" y="4151579"/>
            <a:ext cx="1142777" cy="848164"/>
          </a:xfrm>
          <a:prstGeom prst="line">
            <a:avLst/>
          </a:prstGeom>
          <a:ln w="12700">
            <a:solidFill>
              <a:srgbClr val="D931DD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95" name="Line"/>
          <p:cNvSpPr/>
          <p:nvPr/>
        </p:nvSpPr>
        <p:spPr>
          <a:xfrm flipV="1">
            <a:off x="1649624" y="1143173"/>
            <a:ext cx="1374017" cy="3143732"/>
          </a:xfrm>
          <a:prstGeom prst="line">
            <a:avLst/>
          </a:prstGeom>
          <a:ln w="12700">
            <a:solidFill>
              <a:srgbClr val="D931DD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196" name="Google Shape;137;p20"/>
          <p:cNvSpPr txBox="1"/>
          <p:nvPr/>
        </p:nvSpPr>
        <p:spPr>
          <a:xfrm>
            <a:off x="1623378" y="2862840"/>
            <a:ext cx="449101" cy="51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300">
                <a:solidFill>
                  <a:srgbClr val="E06666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97" name="Google Shape;136;p20"/>
          <p:cNvSpPr txBox="1"/>
          <p:nvPr/>
        </p:nvSpPr>
        <p:spPr>
          <a:xfrm>
            <a:off x="1623378" y="4308714"/>
            <a:ext cx="449101" cy="540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500">
                <a:solidFill>
                  <a:srgbClr val="6AA84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98" name="Bayesian Inference (BEAST2)"/>
          <p:cNvSpPr txBox="1"/>
          <p:nvPr/>
        </p:nvSpPr>
        <p:spPr>
          <a:xfrm>
            <a:off x="72956" y="33488"/>
            <a:ext cx="1275181" cy="25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pPr/>
            <a:r>
              <a:t>Bayesian Inference (BEAST2)</a:t>
            </a:r>
          </a:p>
        </p:txBody>
      </p:sp>
      <p:sp>
        <p:nvSpPr>
          <p:cNvPr id="199" name="Posterior Probability"/>
          <p:cNvSpPr txBox="1"/>
          <p:nvPr/>
        </p:nvSpPr>
        <p:spPr>
          <a:xfrm>
            <a:off x="7300453" y="4554516"/>
            <a:ext cx="962244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Posterior Probability  </a:t>
            </a:r>
          </a:p>
        </p:txBody>
      </p:sp>
      <p:sp>
        <p:nvSpPr>
          <p:cNvPr id="200" name="&gt;0.9…"/>
          <p:cNvSpPr txBox="1"/>
          <p:nvPr/>
        </p:nvSpPr>
        <p:spPr>
          <a:xfrm>
            <a:off x="8444817" y="4554516"/>
            <a:ext cx="363700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&gt;0.9</a:t>
            </a:r>
          </a:p>
          <a:p>
            <a:pPr/>
            <a:r>
              <a:t>&gt;0.7</a:t>
            </a:r>
          </a:p>
        </p:txBody>
      </p:sp>
      <p:sp>
        <p:nvSpPr>
          <p:cNvPr id="201" name="Circle"/>
          <p:cNvSpPr/>
          <p:nvPr/>
        </p:nvSpPr>
        <p:spPr>
          <a:xfrm>
            <a:off x="8295672" y="4596820"/>
            <a:ext cx="120339" cy="1203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2" name="Circle"/>
          <p:cNvSpPr/>
          <p:nvPr/>
        </p:nvSpPr>
        <p:spPr>
          <a:xfrm>
            <a:off x="8295672" y="4792457"/>
            <a:ext cx="120339" cy="120338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3" name="Circle"/>
          <p:cNvSpPr/>
          <p:nvPr/>
        </p:nvSpPr>
        <p:spPr>
          <a:xfrm>
            <a:off x="6463353" y="10092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4" name="Circle"/>
          <p:cNvSpPr/>
          <p:nvPr/>
        </p:nvSpPr>
        <p:spPr>
          <a:xfrm>
            <a:off x="6082353" y="13394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5" name="Circle"/>
          <p:cNvSpPr/>
          <p:nvPr/>
        </p:nvSpPr>
        <p:spPr>
          <a:xfrm>
            <a:off x="5396553" y="15045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6" name="Circle"/>
          <p:cNvSpPr/>
          <p:nvPr/>
        </p:nvSpPr>
        <p:spPr>
          <a:xfrm>
            <a:off x="6539553" y="14156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7" name="Circle"/>
          <p:cNvSpPr/>
          <p:nvPr/>
        </p:nvSpPr>
        <p:spPr>
          <a:xfrm>
            <a:off x="6323653" y="1491856"/>
            <a:ext cx="69539" cy="69538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8" name="Circle"/>
          <p:cNvSpPr/>
          <p:nvPr/>
        </p:nvSpPr>
        <p:spPr>
          <a:xfrm>
            <a:off x="6488753" y="18220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9" name="Circle"/>
          <p:cNvSpPr/>
          <p:nvPr/>
        </p:nvSpPr>
        <p:spPr>
          <a:xfrm>
            <a:off x="6425253" y="18982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0" name="Circle"/>
          <p:cNvSpPr/>
          <p:nvPr/>
        </p:nvSpPr>
        <p:spPr>
          <a:xfrm>
            <a:off x="6209353" y="19871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1" name="Circle"/>
          <p:cNvSpPr/>
          <p:nvPr/>
        </p:nvSpPr>
        <p:spPr>
          <a:xfrm>
            <a:off x="5599753" y="21014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2" name="Circle"/>
          <p:cNvSpPr/>
          <p:nvPr/>
        </p:nvSpPr>
        <p:spPr>
          <a:xfrm>
            <a:off x="6323653" y="22157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3" name="Circle"/>
          <p:cNvSpPr/>
          <p:nvPr/>
        </p:nvSpPr>
        <p:spPr>
          <a:xfrm>
            <a:off x="5282253" y="22411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4" name="Circle"/>
          <p:cNvSpPr/>
          <p:nvPr/>
        </p:nvSpPr>
        <p:spPr>
          <a:xfrm>
            <a:off x="4710753" y="21776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5" name="Circle"/>
          <p:cNvSpPr/>
          <p:nvPr/>
        </p:nvSpPr>
        <p:spPr>
          <a:xfrm>
            <a:off x="4329753" y="238085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6" name="Circle"/>
          <p:cNvSpPr/>
          <p:nvPr/>
        </p:nvSpPr>
        <p:spPr>
          <a:xfrm>
            <a:off x="3378643" y="3073468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7" name="Circle"/>
          <p:cNvSpPr/>
          <p:nvPr/>
        </p:nvSpPr>
        <p:spPr>
          <a:xfrm>
            <a:off x="3956474" y="33323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8" name="Circle"/>
          <p:cNvSpPr/>
          <p:nvPr/>
        </p:nvSpPr>
        <p:spPr>
          <a:xfrm>
            <a:off x="4870874" y="30783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9" name="Circle"/>
          <p:cNvSpPr/>
          <p:nvPr/>
        </p:nvSpPr>
        <p:spPr>
          <a:xfrm>
            <a:off x="5378874" y="29894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0" name="Circle"/>
          <p:cNvSpPr/>
          <p:nvPr/>
        </p:nvSpPr>
        <p:spPr>
          <a:xfrm>
            <a:off x="5747174" y="29005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1" name="Circle"/>
          <p:cNvSpPr/>
          <p:nvPr/>
        </p:nvSpPr>
        <p:spPr>
          <a:xfrm>
            <a:off x="6039274" y="28243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2" name="Circle"/>
          <p:cNvSpPr/>
          <p:nvPr/>
        </p:nvSpPr>
        <p:spPr>
          <a:xfrm>
            <a:off x="6674274" y="3408591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3" name="Circle"/>
          <p:cNvSpPr/>
          <p:nvPr/>
        </p:nvSpPr>
        <p:spPr>
          <a:xfrm>
            <a:off x="5747174" y="3500077"/>
            <a:ext cx="69538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4" name="Circle"/>
          <p:cNvSpPr/>
          <p:nvPr/>
        </p:nvSpPr>
        <p:spPr>
          <a:xfrm>
            <a:off x="4723453" y="3595207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5" name="Circle"/>
          <p:cNvSpPr/>
          <p:nvPr/>
        </p:nvSpPr>
        <p:spPr>
          <a:xfrm>
            <a:off x="6425253" y="3837032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6" name="Circle"/>
          <p:cNvSpPr/>
          <p:nvPr/>
        </p:nvSpPr>
        <p:spPr>
          <a:xfrm>
            <a:off x="4774253" y="3908446"/>
            <a:ext cx="69539" cy="69539"/>
          </a:xfrm>
          <a:prstGeom prst="ellipse">
            <a:avLst/>
          </a:prstGeom>
          <a:solidFill>
            <a:schemeClr val="accent2">
              <a:lumOff val="-2588"/>
            </a:schemeClr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7" name="Circle"/>
          <p:cNvSpPr/>
          <p:nvPr/>
        </p:nvSpPr>
        <p:spPr>
          <a:xfrm>
            <a:off x="4908974" y="1872856"/>
            <a:ext cx="69538" cy="69539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2">
                <a:lumOff val="-2588"/>
              </a:schemeClr>
            </a:solidFill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8" name="Arrow"/>
          <p:cNvSpPr/>
          <p:nvPr/>
        </p:nvSpPr>
        <p:spPr>
          <a:xfrm flipH="1">
            <a:off x="8221304" y="3347254"/>
            <a:ext cx="810726" cy="375184"/>
          </a:xfrm>
          <a:prstGeom prst="rightArrow">
            <a:avLst>
              <a:gd name="adj1" fmla="val 30591"/>
              <a:gd name="adj2" fmla="val 82724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29" name="Type"/>
          <p:cNvSpPr txBox="1"/>
          <p:nvPr/>
        </p:nvSpPr>
        <p:spPr>
          <a:xfrm>
            <a:off x="8609514" y="3139907"/>
            <a:ext cx="44910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Type</a:t>
            </a:r>
          </a:p>
        </p:txBody>
      </p:sp>
      <p:pic>
        <p:nvPicPr>
          <p:cNvPr id="230" name="Screen Shot 2022-12-30 at 11.02.21 PM.png" descr="Screen Shot 2022-12-30 at 11.02.2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7739" y="3344995"/>
            <a:ext cx="1290588" cy="94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 Shot 2022-12-30 at 11.02.21 PM.png" descr="Screen Shot 2022-12-30 at 11.02.2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7739" y="3446595"/>
            <a:ext cx="1290588" cy="94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900" u="none" kumimoji="0" normalizeH="0">
            <a:ln>
              <a:noFill/>
            </a:ln>
            <a:solidFill>
              <a:schemeClr val="accent2">
                <a:lumOff val="21764"/>
              </a:schemeClr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